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4" r:id="rId4"/>
    <p:sldId id="283" r:id="rId5"/>
    <p:sldId id="257" r:id="rId6"/>
    <p:sldId id="258" r:id="rId7"/>
    <p:sldId id="259" r:id="rId8"/>
    <p:sldId id="293" r:id="rId9"/>
    <p:sldId id="294" r:id="rId10"/>
    <p:sldId id="295" r:id="rId11"/>
    <p:sldId id="298" r:id="rId12"/>
    <p:sldId id="260" r:id="rId13"/>
    <p:sldId id="262" r:id="rId14"/>
    <p:sldId id="271" r:id="rId15"/>
    <p:sldId id="264" r:id="rId16"/>
    <p:sldId id="267" r:id="rId17"/>
    <p:sldId id="270" r:id="rId18"/>
    <p:sldId id="276" r:id="rId19"/>
    <p:sldId id="269" r:id="rId20"/>
    <p:sldId id="261" r:id="rId21"/>
    <p:sldId id="301" r:id="rId22"/>
    <p:sldId id="302" r:id="rId23"/>
    <p:sldId id="268" r:id="rId24"/>
    <p:sldId id="273" r:id="rId25"/>
    <p:sldId id="281" r:id="rId26"/>
    <p:sldId id="272" r:id="rId27"/>
    <p:sldId id="275" r:id="rId28"/>
    <p:sldId id="274" r:id="rId29"/>
    <p:sldId id="263" r:id="rId30"/>
    <p:sldId id="303" r:id="rId31"/>
    <p:sldId id="307" r:id="rId32"/>
    <p:sldId id="304" r:id="rId33"/>
    <p:sldId id="306" r:id="rId34"/>
    <p:sldId id="277" r:id="rId35"/>
    <p:sldId id="305" r:id="rId36"/>
    <p:sldId id="299" r:id="rId37"/>
    <p:sldId id="280" r:id="rId38"/>
    <p:sldId id="309" r:id="rId39"/>
    <p:sldId id="278" r:id="rId40"/>
    <p:sldId id="279" r:id="rId41"/>
    <p:sldId id="265" r:id="rId42"/>
    <p:sldId id="285" r:id="rId43"/>
    <p:sldId id="286" r:id="rId44"/>
    <p:sldId id="287" r:id="rId45"/>
    <p:sldId id="308" r:id="rId46"/>
    <p:sldId id="288" r:id="rId47"/>
    <p:sldId id="289" r:id="rId48"/>
    <p:sldId id="290" r:id="rId49"/>
    <p:sldId id="26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3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94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72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431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78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7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7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1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44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6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09073"/>
            <a:ext cx="12192000" cy="5510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E9217-B80E-4039-B6FC-8DED1228907B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2FF7C-554A-404D-B80A-02A0CABC6E7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74923" y="6092826"/>
            <a:ext cx="1417077" cy="7651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410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collab.lge.com/main/display/~minh.pham/TBOX-19M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justforchangesake.wordpress.com/2014/05/07/android-bundle-vs-parcel-vs-message/#:~:text=Bundle%20was%20created%20to%20replace,more%20complex%20serialization%20of%20classe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vscb.lge.com:8080/cb/issue/14324792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vscb.lge.com:8080/cb/issue/1437185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scb.lge.com:8080/cb/issue/14324591" TargetMode="External"/><Relationship Id="rId5" Type="http://schemas.openxmlformats.org/officeDocument/2006/relationships/hyperlink" Target="http://vscb.lge.com:8080/cb/issue/14316702" TargetMode="External"/><Relationship Id="rId4" Type="http://schemas.openxmlformats.org/officeDocument/2006/relationships/hyperlink" Target="http://vscb.lge.com:8080/cb/issue/14316701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vscb.lge.com:8080/cb/issue/14324990" TargetMode="External"/><Relationship Id="rId3" Type="http://schemas.openxmlformats.org/officeDocument/2006/relationships/hyperlink" Target="http://vscb.lge.com:8080/cb/issue/14324704" TargetMode="External"/><Relationship Id="rId7" Type="http://schemas.openxmlformats.org/officeDocument/2006/relationships/hyperlink" Target="http://vscb.lge.com:8080/cb/issue/14324989" TargetMode="External"/><Relationship Id="rId2" Type="http://schemas.openxmlformats.org/officeDocument/2006/relationships/hyperlink" Target="http://vscb.lge.com:8080/cb/issue/1432045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scb.lge.com:8080/cb/issue/14325078" TargetMode="External"/><Relationship Id="rId5" Type="http://schemas.openxmlformats.org/officeDocument/2006/relationships/hyperlink" Target="http://vscb.lge.com:8080/cb/issue/14325077" TargetMode="External"/><Relationship Id="rId4" Type="http://schemas.openxmlformats.org/officeDocument/2006/relationships/hyperlink" Target="http://vscb.lge.com:8080/cb/issue/14325076" TargetMode="External"/><Relationship Id="rId9" Type="http://schemas.openxmlformats.org/officeDocument/2006/relationships/hyperlink" Target="http://vscb.lge.com:8080/cb/issue/1432498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vscb.lge.com:8080/cb/issue/1321996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vscb.lge.com:8080/cb/item/1882099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vscb.lge.com:8080/cb/issue/14324704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vscb.lge.com:8080/cb/issue/13222434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vscb.lge.com:8080/cb/issue/1432470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://collab.lge.com/main/display/~minh.pham/TBOX-19MC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TBOX-19MC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Minh Pham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76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899941"/>
              </p:ext>
            </p:extLst>
          </p:nvPr>
        </p:nvGraphicFramePr>
        <p:xfrm>
          <a:off x="322730" y="1615048"/>
          <a:ext cx="11600329" cy="3800531"/>
        </p:xfrm>
        <a:graphic>
          <a:graphicData uri="http://schemas.openxmlformats.org/drawingml/2006/table">
            <a:tbl>
              <a:tblPr/>
              <a:tblGrid>
                <a:gridCol w="977153"/>
                <a:gridCol w="1676400"/>
                <a:gridCol w="1532964"/>
                <a:gridCol w="1954306"/>
                <a:gridCol w="1057835"/>
                <a:gridCol w="4401671"/>
              </a:tblGrid>
              <a:tr h="339258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Declared</a:t>
                      </a:r>
                      <a:r>
                        <a:rPr lang="en-US" sz="1400" b="1" baseline="0" dirty="0" smtClean="0">
                          <a:effectLst/>
                        </a:rPr>
                        <a:t>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Interface Name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 on </a:t>
                      </a:r>
                      <a:r>
                        <a:rPr lang="en-US" sz="1400" b="1" dirty="0" err="1" smtClean="0">
                          <a:effectLst/>
                        </a:rPr>
                        <a:t>Bn</a:t>
                      </a:r>
                      <a:r>
                        <a:rPr lang="en-US" sz="1400" b="1" baseline="0" dirty="0" smtClean="0">
                          <a:effectLst/>
                        </a:rPr>
                        <a:t> side are implemented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effectLst/>
                        </a:rPr>
                        <a:t>Usage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28152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Telephony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ISmsReceiverCallback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allows telephony to deliver message to </a:t>
                      </a:r>
                      <a:r>
                        <a:rPr lang="en-US" sz="1400" dirty="0" err="1">
                          <a:effectLst/>
                        </a:rPr>
                        <a:t>Sms</a:t>
                      </a:r>
                      <a:r>
                        <a:rPr lang="en-US" sz="1400" dirty="0">
                          <a:effectLst/>
                        </a:rPr>
                        <a:t>-Service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</a:endParaRP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3366"/>
                          </a:solidFill>
                          <a:effectLst/>
                        </a:rPr>
                        <a:t>onDataMessageReceived(bytes, length,  origAddr)</a:t>
                      </a:r>
                      <a:endParaRPr lang="en-US" sz="1400">
                        <a:effectLst/>
                      </a:endParaRPr>
                    </a:p>
                    <a:p>
                      <a:pPr algn="l" fontAlgn="t"/>
                      <a:r>
                        <a:rPr lang="en-US" sz="1400">
                          <a:solidFill>
                            <a:srgbClr val="003366"/>
                          </a:solidFill>
                          <a:effectLst/>
                        </a:rPr>
                        <a:t>onTextMessageReceived(bytes, origAddr)</a:t>
                      </a:r>
                      <a:endParaRPr lang="en-US" sz="1400">
                        <a:effectLst/>
                      </a:endParaRP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SMSManagerService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effectLst/>
                        </a:rPr>
                        <a:t>Sms_Service</a:t>
                      </a:r>
                      <a:r>
                        <a:rPr lang="en-US" sz="1400" dirty="0">
                          <a:effectLst/>
                        </a:rPr>
                        <a:t> defines class </a:t>
                      </a:r>
                      <a:r>
                        <a:rPr lang="en-US" sz="1400" dirty="0" err="1">
                          <a:effectLst/>
                        </a:rPr>
                        <a:t>SmsServiceCallback</a:t>
                      </a:r>
                      <a:r>
                        <a:rPr lang="en-US" sz="1400" dirty="0">
                          <a:effectLst/>
                        </a:rPr>
                        <a:t> that inherits </a:t>
                      </a:r>
                      <a:r>
                        <a:rPr lang="en-US" sz="1400" dirty="0" err="1">
                          <a:effectLst/>
                        </a:rPr>
                        <a:t>BnSmsReceiveCallback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effectLst/>
                        </a:rPr>
                        <a:t>Sms_Service</a:t>
                      </a:r>
                      <a:r>
                        <a:rPr lang="en-US" sz="1400" dirty="0">
                          <a:effectLst/>
                        </a:rPr>
                        <a:t> implements </a:t>
                      </a:r>
                      <a:r>
                        <a:rPr lang="en-US" sz="1400" dirty="0" err="1">
                          <a:effectLst/>
                        </a:rPr>
                        <a:t>onDataMessageReceived</a:t>
                      </a:r>
                      <a:r>
                        <a:rPr lang="en-US" sz="1400" dirty="0">
                          <a:effectLst/>
                        </a:rPr>
                        <a:t> and </a:t>
                      </a:r>
                      <a:r>
                        <a:rPr lang="en-US" sz="1400" dirty="0" err="1">
                          <a:effectLst/>
                        </a:rPr>
                        <a:t>onTextMessageReceived</a:t>
                      </a:r>
                      <a:r>
                        <a:rPr lang="en-US" sz="1400" dirty="0">
                          <a:effectLst/>
                        </a:rPr>
                        <a:t>. ==&gt; see Receive </a:t>
                      </a:r>
                      <a:r>
                        <a:rPr lang="en-US" sz="1400" dirty="0" err="1">
                          <a:effectLst/>
                        </a:rPr>
                        <a:t>Msg</a:t>
                      </a:r>
                      <a:r>
                        <a:rPr lang="en-US" sz="1400" dirty="0">
                          <a:effectLst/>
                        </a:rPr>
                        <a:t> sequence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12259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Telephony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ISmsSendCallback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delivered status of send SMS message request to apps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onMessageSent(status, error_code, msgId)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ACN/SOS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apps create a </a:t>
                      </a:r>
                      <a:r>
                        <a:rPr lang="en-US" sz="1400" dirty="0" err="1">
                          <a:effectLst/>
                        </a:rPr>
                        <a:t>SmsSendCallback</a:t>
                      </a:r>
                      <a:r>
                        <a:rPr lang="en-US" sz="1400" dirty="0">
                          <a:effectLst/>
                        </a:rPr>
                        <a:t> that inherits </a:t>
                      </a:r>
                      <a:r>
                        <a:rPr lang="en-US" sz="1400" dirty="0" err="1">
                          <a:effectLst/>
                        </a:rPr>
                        <a:t>BnSmsSendrCallback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apps implement function </a:t>
                      </a:r>
                      <a:r>
                        <a:rPr lang="en-US" sz="1400" dirty="0" err="1">
                          <a:effectLst/>
                        </a:rPr>
                        <a:t>onMessageSent</a:t>
                      </a:r>
                      <a:r>
                        <a:rPr lang="en-US" sz="1400" dirty="0">
                          <a:effectLst/>
                        </a:rPr>
                        <a:t>().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apps pass callback (reference to an instance of </a:t>
                      </a:r>
                      <a:r>
                        <a:rPr lang="en-US" sz="1400" dirty="0" err="1">
                          <a:effectLst/>
                        </a:rPr>
                        <a:t>SmsSendCallback</a:t>
                      </a:r>
                      <a:r>
                        <a:rPr lang="en-US" sz="1400" dirty="0">
                          <a:effectLst/>
                        </a:rPr>
                        <a:t> to </a:t>
                      </a:r>
                      <a:r>
                        <a:rPr lang="en-US" sz="1400" dirty="0" err="1">
                          <a:effectLst/>
                        </a:rPr>
                        <a:t>SmsManagerService</a:t>
                      </a:r>
                      <a:r>
                        <a:rPr lang="en-US" sz="1400" dirty="0">
                          <a:effectLst/>
                        </a:rPr>
                        <a:t>::</a:t>
                      </a:r>
                      <a:r>
                        <a:rPr lang="en-US" sz="1400" dirty="0" err="1">
                          <a:effectLst/>
                        </a:rPr>
                        <a:t>SendDataEx</a:t>
                      </a:r>
                      <a:r>
                        <a:rPr lang="en-US" sz="1400" dirty="0">
                          <a:effectLst/>
                        </a:rPr>
                        <a:t>(...)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>
                          <a:effectLst/>
                        </a:rPr>
                        <a:t>upon </a:t>
                      </a:r>
                      <a:r>
                        <a:rPr lang="en-US" sz="1400" dirty="0">
                          <a:effectLst/>
                        </a:rPr>
                        <a:t>successful delivery of SMS message </a:t>
                      </a: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</a:rPr>
                        <a:t>(after ACK)</a:t>
                      </a:r>
                      <a:r>
                        <a:rPr lang="en-US" sz="1400" dirty="0">
                          <a:effectLst/>
                        </a:rPr>
                        <a:t> ==&gt; </a:t>
                      </a:r>
                      <a:r>
                        <a:rPr lang="en-US" sz="1400" dirty="0" err="1">
                          <a:effectLst/>
                        </a:rPr>
                        <a:t>onMessageSent</a:t>
                      </a:r>
                      <a:r>
                        <a:rPr lang="en-US" sz="1400" dirty="0">
                          <a:effectLst/>
                        </a:rPr>
                        <a:t> is invoked. ==&gt; see </a:t>
                      </a:r>
                      <a:r>
                        <a:rPr lang="en-US" sz="1400" dirty="0" err="1">
                          <a:effectLst/>
                        </a:rPr>
                        <a:t>sendMsg</a:t>
                      </a:r>
                      <a:r>
                        <a:rPr lang="en-US" sz="1400" dirty="0">
                          <a:effectLst/>
                        </a:rPr>
                        <a:t> sequence</a:t>
                      </a:r>
                    </a:p>
                  </a:txBody>
                  <a:tcPr marL="31379" marR="31379" marT="21966" marB="21966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1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smtClean="0"/>
              <a:t>“utility classes</a:t>
            </a:r>
            <a:r>
              <a:rPr lang="en-US" dirty="0" smtClean="0"/>
              <a:t>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418850"/>
              </p:ext>
            </p:extLst>
          </p:nvPr>
        </p:nvGraphicFramePr>
        <p:xfrm>
          <a:off x="170330" y="615843"/>
          <a:ext cx="11689976" cy="5201950"/>
        </p:xfrm>
        <a:graphic>
          <a:graphicData uri="http://schemas.openxmlformats.org/drawingml/2006/table">
            <a:tbl>
              <a:tblPr/>
              <a:tblGrid>
                <a:gridCol w="1237129"/>
                <a:gridCol w="2420470"/>
                <a:gridCol w="3576918"/>
                <a:gridCol w="4455459"/>
              </a:tblGrid>
              <a:tr h="188706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 smtClean="0">
                          <a:effectLst/>
                        </a:rPr>
                        <a:t>Class</a:t>
                      </a:r>
                      <a:endParaRPr lang="en-US" sz="1200" b="1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Description</a:t>
                      </a:r>
                      <a:endParaRPr lang="en-US" sz="1200" b="1" dirty="0"/>
                    </a:p>
                  </a:txBody>
                  <a:tcPr marL="45289" marR="45289" marT="22645" marB="2264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API</a:t>
                      </a:r>
                      <a:endParaRPr lang="en-US" sz="1200" b="1" dirty="0"/>
                    </a:p>
                  </a:txBody>
                  <a:tcPr marL="45289" marR="45289" marT="22645" marB="22645"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Usage</a:t>
                      </a:r>
                      <a:endParaRPr lang="en-US" sz="1200" b="1" dirty="0"/>
                    </a:p>
                  </a:txBody>
                  <a:tcPr marL="45289" marR="45289" marT="22645" marB="22645"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018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OperationFactor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sends error code to VifCANContainer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sendOperationFactor(const uint16_t operationFactor)</a:t>
                      </a:r>
                      <a:endParaRPr lang="en-US" sz="120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OperationFactor constructor create a service/instance of IVifManagerService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When receiving messages from Telephony, if time to process message is &gt;600s, send error code to NV Communication manager (VifManagerService</a:t>
                      </a:r>
                    </a:p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mOpFactor-&gt;sendOperationFactor(OPERATION_FACTOR_INVALID_SMS_DETECTION);</a:t>
                      </a:r>
                      <a:endParaRPr lang="en-US" sz="120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18447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SmsRequest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>wraps </a:t>
                      </a:r>
                      <a:r>
                        <a:rPr lang="en-US" sz="1200" dirty="0" err="1">
                          <a:effectLst/>
                        </a:rPr>
                        <a:t>sms</a:t>
                      </a:r>
                      <a:r>
                        <a:rPr lang="en-US" sz="1200" dirty="0">
                          <a:effectLst/>
                        </a:rPr>
                        <a:t> message and relevant data to "argument"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SmsRequest constructor</a:t>
                      </a:r>
                    </a:p>
                    <a:p>
                      <a:pPr algn="l" fontAlgn="t"/>
                      <a:r>
                        <a:rPr lang="en-US" sz="1200">
                          <a:effectLst/>
                        </a:rPr>
                        <a:t/>
                      </a:r>
                      <a:br>
                        <a:rPr lang="en-US" sz="1200">
                          <a:effectLst/>
                        </a:rPr>
                      </a:br>
                      <a:endParaRPr lang="en-US" sz="120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Sms-Service defines SendRequestAsyn function.</a:t>
                      </a:r>
                    </a:p>
                    <a:p>
                      <a:pPr algn="l" fontAlgn="t"/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</a:rPr>
                        <a:t>sendRequestAsync(const int32_t command, const android::sp&lt;mindroid::Bundle&gt;&amp; argument, const android::sp&lt;ISmsSendCallback&gt;&amp; cb)</a:t>
                      </a:r>
                      <a:endParaRPr lang="en-US" sz="1200">
                        <a:effectLst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argument wraps up SmsFormatData (sms message), dest address, source addres, destination port, msgId to be sent through binder. 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argument is </a:t>
                      </a: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</a:rPr>
                        <a:t>android bundle</a:t>
                      </a:r>
                      <a:r>
                        <a:rPr lang="en-US" sz="1200">
                          <a:effectLst/>
                        </a:rPr>
                        <a:t>. 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200">
                          <a:effectLst/>
                        </a:rPr>
                        <a:t>Notes: why use android bundle instead of parcel ? Ref:  </a:t>
                      </a:r>
                      <a:r>
                        <a:rPr lang="en-US" sz="1200" u="none" strike="noStrike">
                          <a:solidFill>
                            <a:srgbClr val="0052CC"/>
                          </a:solidFill>
                          <a:effectLst/>
                          <a:hlinkClick r:id="rId2"/>
                        </a:rPr>
                        <a:t>https://justforchangesake.wordpress.com/2014/05/07/android-bundle-vs-parcel-vs-message/#:~:text=Bundle%20was%20created%20to%20replace,more%20complex%20serialization%20of%20classes</a:t>
                      </a:r>
                      <a:r>
                        <a:rPr lang="en-US" sz="1200">
                          <a:effectLst/>
                        </a:rPr>
                        <a:t>.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44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SmsDataFormat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effectLst/>
                        </a:rPr>
                        <a:t>defines fields to be included in SMS messages sent/received by Sms-service</a:t>
                      </a: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/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effectLst/>
                        </a:rPr>
                        <a:t/>
                      </a:r>
                      <a:br>
                        <a:rPr lang="en-US" sz="1200" dirty="0">
                          <a:effectLst/>
                        </a:rPr>
                      </a:br>
                      <a:endParaRPr lang="en-US" sz="1200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0442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effectLst/>
                        </a:rPr>
                        <a:t>ByteArray</a:t>
                      </a:r>
                      <a:endParaRPr lang="en-US" sz="1200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 err="1" smtClean="0">
                          <a:effectLst/>
                        </a:rPr>
                        <a:t>Maniputate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dirty="0" err="1" smtClean="0">
                          <a:effectLst/>
                        </a:rPr>
                        <a:t>bytestream</a:t>
                      </a:r>
                      <a:r>
                        <a:rPr lang="en-US" sz="1200" baseline="0" dirty="0" smtClean="0">
                          <a:effectLst/>
                        </a:rPr>
                        <a:t> data of </a:t>
                      </a:r>
                      <a:r>
                        <a:rPr lang="en-US" sz="1200" baseline="0" dirty="0" err="1" smtClean="0">
                          <a:effectLst/>
                        </a:rPr>
                        <a:t>sms</a:t>
                      </a:r>
                      <a:r>
                        <a:rPr lang="en-US" sz="1200" baseline="0" dirty="0" smtClean="0">
                          <a:effectLst/>
                        </a:rPr>
                        <a:t> message to send to /Receive from Telephony</a:t>
                      </a:r>
                      <a:endParaRPr lang="en-US" sz="1200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200" dirty="0">
                        <a:effectLst/>
                      </a:endParaRPr>
                    </a:p>
                  </a:txBody>
                  <a:tcPr marL="37741" marR="37741" marT="26419" marB="2641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84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559830"/>
              </p:ext>
            </p:extLst>
          </p:nvPr>
        </p:nvGraphicFramePr>
        <p:xfrm>
          <a:off x="441217" y="454764"/>
          <a:ext cx="10857054" cy="6421710"/>
        </p:xfrm>
        <a:graphic>
          <a:graphicData uri="http://schemas.openxmlformats.org/drawingml/2006/table">
            <a:tbl>
              <a:tblPr/>
              <a:tblGrid>
                <a:gridCol w="1346274"/>
                <a:gridCol w="2507979"/>
                <a:gridCol w="3441686"/>
                <a:gridCol w="3561115"/>
              </a:tblGrid>
              <a:tr h="364996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dirty="0">
                          <a:solidFill>
                            <a:srgbClr val="172B4D"/>
                          </a:solidFill>
                          <a:effectLst/>
                        </a:rPr>
                        <a:t>Main features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>
                          <a:solidFill>
                            <a:srgbClr val="172B4D"/>
                          </a:solidFill>
                          <a:effectLst/>
                        </a:rPr>
                        <a:t>Sub Features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>
                          <a:solidFill>
                            <a:srgbClr val="172B4D"/>
                          </a:solidFill>
                          <a:effectLst/>
                        </a:rPr>
                        <a:t>Link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>
                          <a:solidFill>
                            <a:srgbClr val="172B4D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</a:tr>
              <a:tr h="2366007">
                <a:tc rowSpan="6"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Sending/Receiving SMS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SMS communication operation </a:t>
                      </a:r>
                      <a:endParaRPr lang="en-US" sz="1050" dirty="0" smtClean="0">
                        <a:effectLst/>
                      </a:endParaRPr>
                    </a:p>
                    <a:p>
                      <a:pPr algn="l" fontAlgn="t"/>
                      <a:r>
                        <a:rPr lang="en-US" sz="1050" b="1" dirty="0" smtClean="0">
                          <a:effectLst/>
                        </a:rPr>
                        <a:t>To TSP</a:t>
                      </a:r>
                      <a:r>
                        <a:rPr lang="en-US" sz="1050" b="1" baseline="0" dirty="0" smtClean="0">
                          <a:effectLst/>
                        </a:rPr>
                        <a:t> and to TSC</a:t>
                      </a:r>
                      <a:endParaRPr lang="en-US" sz="1050" b="1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solidFill>
                            <a:srgbClr val="0052CC"/>
                          </a:solidFill>
                          <a:effectLst/>
                          <a:hlinkClick r:id="rId2"/>
                        </a:rPr>
                        <a:t>SMS Communication RS-14371853 (lge.com)</a:t>
                      </a: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248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SMS connection flow requirement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 dirty="0">
                          <a:solidFill>
                            <a:srgbClr val="0052CC"/>
                          </a:solidFill>
                          <a:effectLst/>
                          <a:hlinkClick r:id="rId3"/>
                        </a:rPr>
                        <a:t>SMS Connection Flow RS-14324792 (lge.com)</a:t>
                      </a: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5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SMS format requirements - Address </a:t>
                      </a:r>
                      <a:r>
                        <a:rPr lang="en-US" sz="1050" dirty="0" smtClean="0">
                          <a:effectLst/>
                        </a:rPr>
                        <a:t>section</a:t>
                      </a:r>
                    </a:p>
                    <a:p>
                      <a:pPr algn="l" fontAlgn="t"/>
                      <a:r>
                        <a:rPr lang="en-US" sz="1050" dirty="0" smtClean="0">
                          <a:effectLst/>
                        </a:rPr>
                        <a:t>(for</a:t>
                      </a:r>
                      <a:r>
                        <a:rPr lang="en-US" sz="1050" baseline="0" dirty="0" smtClean="0">
                          <a:effectLst/>
                        </a:rPr>
                        <a:t> receiving </a:t>
                      </a:r>
                      <a:r>
                        <a:rPr lang="en-US" sz="1050" baseline="0" dirty="0" err="1" smtClean="0">
                          <a:effectLst/>
                        </a:rPr>
                        <a:t>msg</a:t>
                      </a:r>
                      <a:r>
                        <a:rPr lang="en-US" sz="1050" baseline="0" dirty="0" smtClean="0">
                          <a:effectLst/>
                        </a:rPr>
                        <a:t>)</a:t>
                      </a: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solidFill>
                            <a:srgbClr val="0052CC"/>
                          </a:solidFill>
                          <a:effectLst/>
                          <a:hlinkClick r:id="rId4"/>
                        </a:rPr>
                        <a:t>SMS Message Format (Address Section) RS-14316701 (lge.com)</a:t>
                      </a:r>
                      <a:endParaRPr lang="en-US" sz="105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/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5550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SMS format requirements - Command </a:t>
                      </a:r>
                      <a:r>
                        <a:rPr lang="en-US" sz="1050" dirty="0" smtClean="0">
                          <a:effectLst/>
                        </a:rPr>
                        <a:t>section</a:t>
                      </a:r>
                    </a:p>
                    <a:p>
                      <a:pPr algn="l" fontAlgn="t"/>
                      <a:r>
                        <a:rPr lang="en-US" sz="1050" dirty="0" smtClean="0">
                          <a:effectLst/>
                        </a:rPr>
                        <a:t>(for receiving </a:t>
                      </a:r>
                      <a:r>
                        <a:rPr lang="en-US" sz="1050" dirty="0" err="1" smtClean="0">
                          <a:effectLst/>
                        </a:rPr>
                        <a:t>msg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050" u="none" strike="noStrike">
                          <a:solidFill>
                            <a:srgbClr val="0052CC"/>
                          </a:solidFill>
                          <a:effectLst/>
                          <a:hlinkClick r:id="rId5"/>
                        </a:rPr>
                        <a:t>SMS Message Format (Command Section) RS-14316702 (lge.com)</a:t>
                      </a:r>
                      <a:endParaRPr lang="fr-FR" sz="105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/>
                      </a:r>
                      <a:br>
                        <a:rPr lang="en-US" sz="1050" dirty="0">
                          <a:effectLst/>
                        </a:rPr>
                      </a:b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5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>SMS format requirements - Data </a:t>
                      </a:r>
                      <a:r>
                        <a:rPr lang="en-US" sz="1050" dirty="0" smtClean="0">
                          <a:effectLst/>
                        </a:rPr>
                        <a:t>section</a:t>
                      </a: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effectLst/>
                        </a:rPr>
                        <a:t>(for receiving </a:t>
                      </a:r>
                      <a:r>
                        <a:rPr lang="en-US" sz="1050" dirty="0" err="1" smtClean="0">
                          <a:effectLst/>
                        </a:rPr>
                        <a:t>msg</a:t>
                      </a:r>
                      <a:r>
                        <a:rPr lang="en-US" sz="1050" dirty="0" smtClean="0">
                          <a:effectLst/>
                        </a:rPr>
                        <a:t>)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u="none" strike="noStrike">
                          <a:solidFill>
                            <a:srgbClr val="0052CC"/>
                          </a:solidFill>
                          <a:effectLst/>
                          <a:hlinkClick r:id="rId6"/>
                        </a:rPr>
                        <a:t>Data section (Max 58 byte) RS-14324591 (lge.com)</a:t>
                      </a:r>
                      <a:endParaRPr lang="en-US" sz="105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/>
                      </a:r>
                      <a:br>
                        <a:rPr lang="en-US" sz="1050" dirty="0">
                          <a:effectLst/>
                        </a:rPr>
                      </a:b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57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>other minor RS.....</a:t>
                      </a: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>
                          <a:effectLst/>
                        </a:rPr>
                        <a:t/>
                      </a:r>
                      <a:br>
                        <a:rPr lang="en-US" sz="1050">
                          <a:effectLst/>
                        </a:rPr>
                      </a:br>
                      <a:endParaRPr lang="en-US" sz="105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dirty="0">
                          <a:effectLst/>
                        </a:rPr>
                        <a:t/>
                      </a:r>
                      <a:br>
                        <a:rPr lang="en-US" sz="1050" dirty="0">
                          <a:effectLst/>
                        </a:rPr>
                      </a:br>
                      <a:endParaRPr lang="en-US" sz="1050" dirty="0">
                        <a:effectLst/>
                      </a:endParaRPr>
                    </a:p>
                  </a:txBody>
                  <a:tcPr marL="22436" marR="22436" marT="15705" marB="15705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AutoShape 1" descr="http://collab.lge.com/main/download/thumbnails/1501272618/image2021-11-28_22-33-58.png?version=1&amp;modificationDate=1638113639000&amp;api=v2"/>
          <p:cNvSpPr>
            <a:spLocks noChangeAspect="1" noChangeArrowheads="1"/>
          </p:cNvSpPr>
          <p:nvPr/>
        </p:nvSpPr>
        <p:spPr bwMode="auto">
          <a:xfrm>
            <a:off x="1011784" y="709613"/>
            <a:ext cx="1028648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2" descr="http://collab.lge.com/main/download/attachments/1501272618/image2021-11-28_22-33-30.png?version=1&amp;modificationDate=1638113612000&amp;api=v2"/>
          <p:cNvSpPr>
            <a:spLocks noChangeAspect="1" noChangeArrowheads="1"/>
          </p:cNvSpPr>
          <p:nvPr/>
        </p:nvSpPr>
        <p:spPr bwMode="auto">
          <a:xfrm>
            <a:off x="1011784" y="709613"/>
            <a:ext cx="1028648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7090" y="827381"/>
            <a:ext cx="2241181" cy="2602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0099" y="3665619"/>
            <a:ext cx="3498562" cy="18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1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Features</a:t>
            </a:r>
            <a:endParaRPr lang="en-US" dirty="0"/>
          </a:p>
        </p:txBody>
      </p:sp>
      <p:sp>
        <p:nvSpPr>
          <p:cNvPr id="6" name="AutoShape 2" descr="http://collab.lge.com/main/download/attachments/1501272618/image2021-11-28_22-33-30.png?version=1&amp;modificationDate=1638113612000&amp;api=v2"/>
          <p:cNvSpPr>
            <a:spLocks noChangeAspect="1" noChangeArrowheads="1"/>
          </p:cNvSpPr>
          <p:nvPr/>
        </p:nvSpPr>
        <p:spPr bwMode="auto">
          <a:xfrm>
            <a:off x="1011784" y="709613"/>
            <a:ext cx="10286487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95203"/>
              </p:ext>
            </p:extLst>
          </p:nvPr>
        </p:nvGraphicFramePr>
        <p:xfrm>
          <a:off x="219921" y="595215"/>
          <a:ext cx="11690427" cy="6904316"/>
        </p:xfrm>
        <a:graphic>
          <a:graphicData uri="http://schemas.openxmlformats.org/drawingml/2006/table">
            <a:tbl>
              <a:tblPr/>
              <a:tblGrid>
                <a:gridCol w="1270185"/>
                <a:gridCol w="3516537"/>
                <a:gridCol w="3981098"/>
                <a:gridCol w="2922607"/>
              </a:tblGrid>
              <a:tr h="169533">
                <a:tc>
                  <a:txBody>
                    <a:bodyPr/>
                    <a:lstStyle/>
                    <a:p>
                      <a:pPr algn="l" fontAlgn="t"/>
                      <a:endParaRPr lang="en-US" sz="800" dirty="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368" marR="40368" marT="20184" marB="20184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368" marR="40368" marT="20184" marB="20184"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40368" marR="40368" marT="20184" marB="20184"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3103">
                <a:tc rowSpan="8"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Encrypting/Decrypting SMS</a:t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Data part of SMS has to encrypted before sending and decrypted after receiving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2"/>
                        </a:rPr>
                        <a:t>(US)SMS Encryption Requirements RS-14320458 (lge.com)</a:t>
                      </a:r>
                      <a:endParaRPr lang="en-US" sz="1600">
                        <a:effectLst/>
                      </a:endParaRPr>
                    </a:p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2"/>
                        </a:rPr>
                        <a:t>(US)SMS Encryption Requirements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600" u="none" strike="noStrike">
                          <a:solidFill>
                            <a:srgbClr val="1E1E1E"/>
                          </a:solidFill>
                          <a:effectLst/>
                        </a:rPr>
                        <a:t>The “TSP Payload” section in the SMS format will be encrypted by the TSP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600" u="none" strike="noStrike">
                          <a:solidFill>
                            <a:srgbClr val="1E1E1E"/>
                          </a:solidFill>
                          <a:effectLst/>
                        </a:rPr>
                        <a:t>The SMS will be encrypted using AES-256 algorithm.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600" u="none" strike="noStrike">
                          <a:solidFill>
                            <a:srgbClr val="1E1E1E"/>
                          </a:solidFill>
                          <a:effectLst/>
                        </a:rPr>
                        <a:t>AES mode of operation – CBC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600" u="none" strike="noStrike">
                          <a:solidFill>
                            <a:srgbClr val="1E1E1E"/>
                          </a:solidFill>
                          <a:effectLst/>
                        </a:rPr>
                        <a:t>Encryption key length shall be 32 bytes</a:t>
                      </a:r>
                      <a:endParaRPr lang="en-US" sz="1600" u="none" strike="noStrike">
                        <a:effectLst/>
                      </a:endParaRPr>
                    </a:p>
                    <a:p>
                      <a:pPr algn="l" fontAlgn="t">
                        <a:buFont typeface="+mj-lt"/>
                        <a:buAutoNum type="arabicPeriod"/>
                      </a:pPr>
                      <a:r>
                        <a:rPr lang="en-US" sz="1600" u="none" strike="noStrike">
                          <a:solidFill>
                            <a:srgbClr val="1E1E1E"/>
                          </a:solidFill>
                          <a:effectLst/>
                        </a:rPr>
                        <a:t>Encryption key – To be provided later by TSP</a:t>
                      </a:r>
                      <a:endParaRPr lang="en-US" sz="1600" u="none" strike="noStrike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Master Key for US market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3"/>
                        </a:rPr>
                        <a:t>http://vscb.lge.com:8080/cb/issue/14324704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DCM (Serial) Key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4"/>
                        </a:rPr>
                        <a:t>http://vscb.lge.com:8080/cb/issue/14325076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Encryption Key from DCM and Master key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5"/>
                        </a:rPr>
                        <a:t>http://vscb.lge.com:8080/cb/issue/14325077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IV 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6"/>
                        </a:rPr>
                        <a:t>http://vscb.lge.com:8080/cb/issue/14325078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"Final" Encryption Key </a:t>
                      </a:r>
                      <a:r>
                        <a:rPr lang="en-US" sz="1600" b="1" i="1" dirty="0">
                          <a:effectLst/>
                        </a:rPr>
                        <a:t>Part</a:t>
                      </a:r>
                      <a:r>
                        <a:rPr lang="en-US" sz="1600" dirty="0">
                          <a:effectLst/>
                        </a:rPr>
                        <a:t>= Time + Encryption key</a:t>
                      </a: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7"/>
                        </a:rPr>
                        <a:t>http://vscb.lge.com:8080/cb/issue/14324989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09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Generate Encryption Key for </a:t>
                      </a:r>
                      <a:r>
                        <a:rPr lang="en-US" sz="1600" b="1" i="1" dirty="0">
                          <a:effectLst/>
                        </a:rPr>
                        <a:t>Message</a:t>
                      </a:r>
                      <a:r>
                        <a:rPr lang="en-US" sz="1600" dirty="0">
                          <a:effectLst/>
                        </a:rPr>
                        <a:t> </a:t>
                      </a:r>
                      <a:r>
                        <a:rPr lang="en-US" sz="1600" b="1" i="1" dirty="0">
                          <a:effectLst/>
                        </a:rPr>
                        <a:t>Part</a:t>
                      </a:r>
                      <a:r>
                        <a:rPr lang="en-US" sz="1600" dirty="0">
                          <a:effectLst/>
                        </a:rPr>
                        <a:t>= Time + Encryption </a:t>
                      </a:r>
                      <a:r>
                        <a:rPr lang="en-US" sz="1600" dirty="0" smtClean="0">
                          <a:effectLst/>
                        </a:rPr>
                        <a:t>key</a:t>
                      </a:r>
                      <a:endParaRPr lang="en-US" sz="1600" dirty="0">
                        <a:effectLst/>
                      </a:endParaRPr>
                    </a:p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(for</a:t>
                      </a:r>
                      <a:r>
                        <a:rPr lang="en-US" sz="1600" baseline="0" dirty="0" smtClean="0">
                          <a:effectLst/>
                        </a:rPr>
                        <a:t> receiving message)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8"/>
                        </a:rPr>
                        <a:t>http://vscb.lge.com:8080/cb/issue/14324990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/>
                      </a:r>
                      <a:br>
                        <a:rPr lang="en-US" sz="1600">
                          <a:effectLst/>
                        </a:rPr>
                      </a:b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3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The format of data part has Encryption Key Part + Message </a:t>
                      </a:r>
                      <a:r>
                        <a:rPr lang="en-US" sz="1600" dirty="0" smtClean="0">
                          <a:effectLst/>
                        </a:rPr>
                        <a:t>Part (for receiving message)</a:t>
                      </a:r>
                      <a:endParaRPr lang="en-US" sz="1600" dirty="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solidFill>
                            <a:srgbClr val="0052CC"/>
                          </a:solidFill>
                          <a:effectLst/>
                          <a:hlinkClick r:id="rId9"/>
                        </a:rPr>
                        <a:t>http://vscb.lge.com:8080/cb/issue/14324987</a:t>
                      </a:r>
                      <a:endParaRPr lang="en-US" sz="160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/>
                      </a:r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33640" marR="33640" marT="23548" marB="23548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1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Encryption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Generating key at boot up or after </a:t>
            </a:r>
            <a:r>
              <a:rPr lang="en-US" dirty="0" err="1" smtClean="0"/>
              <a:t>sim</a:t>
            </a:r>
            <a:r>
              <a:rPr lang="en-US" dirty="0" smtClean="0"/>
              <a:t> state changed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2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Key</a:t>
            </a:r>
            <a:endParaRPr lang="en-US" dirty="0"/>
          </a:p>
        </p:txBody>
      </p:sp>
      <p:sp>
        <p:nvSpPr>
          <p:cNvPr id="4" name="AutoShape 2" descr="http://collab.lge.com/main/download/temp/plantuml2961424068978515090.png?contentType=image/png"/>
          <p:cNvSpPr>
            <a:spLocks noChangeAspect="1" noChangeArrowheads="1"/>
          </p:cNvSpPr>
          <p:nvPr/>
        </p:nvSpPr>
        <p:spPr bwMode="auto">
          <a:xfrm>
            <a:off x="155574" y="-144463"/>
            <a:ext cx="7194349" cy="719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9058"/>
              </p:ext>
            </p:extLst>
          </p:nvPr>
        </p:nvGraphicFramePr>
        <p:xfrm>
          <a:off x="519954" y="655705"/>
          <a:ext cx="10650070" cy="5673599"/>
        </p:xfrm>
        <a:graphic>
          <a:graphicData uri="http://schemas.openxmlformats.org/drawingml/2006/table">
            <a:tbl>
              <a:tblPr/>
              <a:tblGrid>
                <a:gridCol w="2130014"/>
                <a:gridCol w="2130014"/>
                <a:gridCol w="1755289"/>
                <a:gridCol w="2052917"/>
                <a:gridCol w="2581836"/>
              </a:tblGrid>
              <a:tr h="179194">
                <a:tc>
                  <a:txBody>
                    <a:bodyPr/>
                    <a:lstStyle/>
                    <a:p>
                      <a:r>
                        <a:rPr lang="en-US" sz="1100" dirty="0"/>
                        <a:t>Key Type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Description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Types/Variants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Usage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API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9962">
                <a:tc>
                  <a:txBody>
                    <a:bodyPr/>
                    <a:lstStyle/>
                    <a:p>
                      <a:r>
                        <a:rPr lang="en-US" sz="1100" dirty="0"/>
                        <a:t>DCM serial key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Input : </a:t>
                      </a:r>
                      <a:r>
                        <a:rPr lang="en-US" sz="1100" dirty="0" err="1"/>
                        <a:t>eUICCID</a:t>
                      </a:r>
                      <a:endParaRPr 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Harsh by SHA256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Output: serial key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stored </a:t>
                      </a:r>
                      <a:r>
                        <a:rPr lang="en-US" sz="1100" dirty="0"/>
                        <a:t>as private variable in SMS Manager Service</a:t>
                      </a:r>
                    </a:p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used for creating master key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generateTscSerialKey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(\n COMMERCIAL_MODE,\n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mTSCSerialKey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66">
                <a:tc>
                  <a:txBody>
                    <a:bodyPr/>
                    <a:lstStyle/>
                    <a:p>
                      <a:r>
                        <a:rPr lang="en-US" sz="1100" dirty="0"/>
                        <a:t>"Master Key"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has many types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    ALPHA_KEY = 0,              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    BETA_KEY,                     </a:t>
                      </a:r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    GAMMA_KEY,                    </a:t>
                      </a:r>
                      <a:endParaRPr lang="en-US" sz="1100" dirty="0" smtClean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</a:rPr>
                        <a:t>MASTER_KEY_GROUP_END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, </a:t>
                      </a: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88753">
                <a:tc>
                  <a:txBody>
                    <a:bodyPr/>
                    <a:lstStyle/>
                    <a:p>
                      <a:r>
                        <a:rPr lang="en-US" sz="1100"/>
                        <a:t>TSC Encryption Key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Input : Master Key, Serial Key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Hash by </a:t>
                      </a:r>
                      <a:r>
                        <a:rPr lang="en-US" sz="1100" dirty="0"/>
                        <a:t>SHA256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XOR between Master Key &amp; Serial Key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shuffled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Output: TSC Encryption Key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stored in App Security Manager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</a:rPr>
                        <a:t>TSC_SMS_KEY</a:t>
                      </a:r>
                      <a:endParaRPr lang="en-US" sz="1100" dirty="0" smtClean="0"/>
                    </a:p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/>
                        <a:t>used to encrypt/decrypte SMS message to TSC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generateTscEncryptionKey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  <a:effectLst/>
                        </a:rPr>
                        <a:t>mTSCSerialKey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5566">
                <a:tc>
                  <a:txBody>
                    <a:bodyPr/>
                    <a:lstStyle/>
                    <a:p>
                      <a:r>
                        <a:rPr lang="en-US" sz="1100" dirty="0"/>
                        <a:t>TSP Encryption Key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Input : IMEI + UEICCID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shuffled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encrypted by SHA256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Output: TSP Encryption Key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stored in App Security Manager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</a:rPr>
                        <a:t>TSP_SMS_KEY</a:t>
                      </a: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used to encrypt/</a:t>
                      </a:r>
                      <a:r>
                        <a:rPr lang="en-US" sz="1100" dirty="0" err="1"/>
                        <a:t>decrypte</a:t>
                      </a:r>
                      <a:r>
                        <a:rPr lang="en-US" sz="1100" dirty="0"/>
                        <a:t> SMS message to TSC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generateTspEncryptionKey</a:t>
                      </a:r>
                      <a:r>
                        <a:rPr lang="en-US" sz="1100" dirty="0"/>
                        <a:t>(COMMERCIAL_MODE);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1171">
                <a:tc>
                  <a:txBody>
                    <a:bodyPr/>
                    <a:lstStyle/>
                    <a:p>
                      <a:r>
                        <a:rPr lang="en-US" sz="1100"/>
                        <a:t>Initial Vector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Input : IMEI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changed IMEI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/>
                        <a:t>Hash by </a:t>
                      </a:r>
                      <a:r>
                        <a:rPr lang="en-US" sz="1100" dirty="0"/>
                        <a:t>SHA256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Output: Initial Vector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stored in App Security Manager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effectLst/>
                        </a:rPr>
                        <a:t>TSC_KEY_IV</a:t>
                      </a: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/>
                      </a:r>
                      <a:br>
                        <a:rPr lang="en-US" sz="1100" dirty="0"/>
                      </a:br>
                      <a:endParaRPr lang="en-US" sz="1100" dirty="0"/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generateTscIV</a:t>
                      </a:r>
                      <a:r>
                        <a:rPr lang="en-US" sz="1100" dirty="0"/>
                        <a:t>(COMMERCIAL_MODE)</a:t>
                      </a:r>
                    </a:p>
                  </a:txBody>
                  <a:tcPr marL="44798" marR="44798" marT="22399" marB="2239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40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HLD sequence for Generating Keys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0306" y="628389"/>
            <a:ext cx="7055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</a:t>
            </a:r>
            <a:r>
              <a:rPr lang="en-US" dirty="0"/>
              <a:t>: better view at http://collab.lge.com/main/display/~minh.pham/2.+Feature+Encryption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0306" y="1506071"/>
            <a:ext cx="72524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INPUT: triggering events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OUTPUT: saved TSC_SMS_KEY, TSP_SMS_KEY, TSC_IV_KEY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RETURN: void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ACTION: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Get </a:t>
            </a:r>
            <a:r>
              <a:rPr lang="en-US" dirty="0" err="1" smtClean="0"/>
              <a:t>imei</a:t>
            </a:r>
            <a:r>
              <a:rPr lang="en-US" dirty="0" smtClean="0"/>
              <a:t>, </a:t>
            </a:r>
            <a:r>
              <a:rPr lang="en-US" dirty="0" err="1" smtClean="0"/>
              <a:t>euiccid</a:t>
            </a:r>
            <a:r>
              <a:rPr lang="en-US" dirty="0" smtClean="0"/>
              <a:t> from telephony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Generate </a:t>
            </a:r>
            <a:r>
              <a:rPr lang="en-US" dirty="0" err="1" smtClean="0"/>
              <a:t>tsc</a:t>
            </a:r>
            <a:r>
              <a:rPr lang="en-US" dirty="0" smtClean="0"/>
              <a:t> serial key from </a:t>
            </a:r>
            <a:r>
              <a:rPr lang="en-US" dirty="0" err="1" smtClean="0"/>
              <a:t>imei</a:t>
            </a:r>
            <a:r>
              <a:rPr lang="en-US" dirty="0" smtClean="0"/>
              <a:t>, </a:t>
            </a:r>
            <a:r>
              <a:rPr lang="en-US" dirty="0" err="1" smtClean="0"/>
              <a:t>euiccid</a:t>
            </a:r>
            <a:endParaRPr lang="en-US" dirty="0" smtClean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Generate </a:t>
            </a:r>
            <a:r>
              <a:rPr lang="en-US" dirty="0" err="1" smtClean="0"/>
              <a:t>tsc</a:t>
            </a:r>
            <a:r>
              <a:rPr lang="en-US" dirty="0" smtClean="0"/>
              <a:t> encryption key from </a:t>
            </a:r>
            <a:r>
              <a:rPr lang="en-US" dirty="0" err="1" smtClean="0"/>
              <a:t>tsc</a:t>
            </a:r>
            <a:r>
              <a:rPr lang="en-US" dirty="0" smtClean="0"/>
              <a:t> serial key + master key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Generate </a:t>
            </a:r>
            <a:r>
              <a:rPr lang="en-US" dirty="0" err="1" smtClean="0"/>
              <a:t>tsp</a:t>
            </a:r>
            <a:r>
              <a:rPr lang="en-US" dirty="0" smtClean="0"/>
              <a:t> encryption key from </a:t>
            </a:r>
            <a:r>
              <a:rPr lang="en-US" dirty="0" err="1" smtClean="0"/>
              <a:t>imei</a:t>
            </a:r>
            <a:r>
              <a:rPr lang="en-US" dirty="0" smtClean="0"/>
              <a:t>, </a:t>
            </a:r>
            <a:r>
              <a:rPr lang="en-US" dirty="0" err="1" smtClean="0"/>
              <a:t>euiccid</a:t>
            </a:r>
            <a:r>
              <a:rPr lang="en-US" dirty="0" smtClean="0"/>
              <a:t> key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Generate </a:t>
            </a:r>
            <a:r>
              <a:rPr lang="en-US" dirty="0" err="1" smtClean="0"/>
              <a:t>tsc</a:t>
            </a:r>
            <a:r>
              <a:rPr lang="en-US" dirty="0" smtClean="0"/>
              <a:t> IV key from </a:t>
            </a:r>
            <a:r>
              <a:rPr lang="en-US" dirty="0" err="1" smtClean="0"/>
              <a:t>imei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77" y="628389"/>
            <a:ext cx="378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Sending Message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Sending message by request of SOS, ACN, or other apps.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5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Actors that request SMS to send messages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3228" y="1657861"/>
            <a:ext cx="4667372" cy="3645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40" y="709073"/>
            <a:ext cx="10469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CAN, SOS, and other apps could request SMS to send messages to TSP server (NA server, requires different encryption)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Other apps could request SMS to send SMS messages to TSC server</a:t>
            </a:r>
            <a:endParaRPr lang="en-US" sz="1600" dirty="0"/>
          </a:p>
        </p:txBody>
      </p:sp>
      <p:sp>
        <p:nvSpPr>
          <p:cNvPr id="6" name="AutoShape 2" descr="http://vscb.lge.com:8080/cb/displayDocument/1559021025691.png?task_id=13222433&amp;artifact_id=40428935&amp;version=1&amp;history=false&amp;notification=fals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512" y="1904139"/>
            <a:ext cx="2733491" cy="31413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70220" y="1473195"/>
            <a:ext cx="4739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sz="1600" dirty="0" smtClean="0"/>
              <a:t>Basic SMS communication requirement: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44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SMS Format for sent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31" y="824752"/>
            <a:ext cx="7347071" cy="55312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58302" y="883920"/>
            <a:ext cx="44869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RS: </a:t>
            </a:r>
            <a:r>
              <a:rPr lang="en-US" sz="1600" dirty="0" smtClean="0">
                <a:solidFill>
                  <a:schemeClr val="accent1"/>
                </a:solidFill>
              </a:rPr>
              <a:t>http</a:t>
            </a:r>
            <a:r>
              <a:rPr lang="en-US" sz="1600" dirty="0">
                <a:solidFill>
                  <a:schemeClr val="accent1"/>
                </a:solidFill>
              </a:rPr>
              <a:t>://vscb.lge.com:8080/cb/issue/13219958</a:t>
            </a:r>
          </a:p>
        </p:txBody>
      </p:sp>
    </p:spTree>
    <p:extLst>
      <p:ext uri="{BB962C8B-B14F-4D97-AF65-F5344CB8AC3E}">
        <p14:creationId xmlns:p14="http://schemas.microsoft.com/office/powerpoint/2010/main" val="31423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Overview of project architecture &amp; Module features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Feature: generating Encryption Key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Feature: sending SMS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Actors that send SMS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SMS message format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HLD sequence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Encryption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Log view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Feature: </a:t>
            </a:r>
            <a:r>
              <a:rPr lang="en-US" dirty="0" smtClean="0"/>
              <a:t>receiving SMS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Actors that send SMS messages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SMS message format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HLD sequence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decryption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Log view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 startAt="4"/>
            </a:pPr>
            <a:endParaRPr lang="en-US" dirty="0" smtClean="0"/>
          </a:p>
          <a:p>
            <a:pPr marL="514350" indent="-514350">
              <a:buFont typeface="+mj-lt"/>
              <a:buAutoNum type="arabicPeriod" startAt="4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6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Text Message HLD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68" y="628391"/>
            <a:ext cx="6633603" cy="5953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9696" y="709073"/>
            <a:ext cx="44016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INPUT: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err="1" smtClean="0"/>
              <a:t>const</a:t>
            </a:r>
            <a:r>
              <a:rPr lang="en-US" dirty="0" smtClean="0"/>
              <a:t> char* </a:t>
            </a:r>
            <a:r>
              <a:rPr lang="en-US" dirty="0" err="1" smtClean="0"/>
              <a:t>srcAddr</a:t>
            </a:r>
            <a:r>
              <a:rPr lang="en-US" dirty="0" smtClean="0"/>
              <a:t>, </a:t>
            </a:r>
            <a:r>
              <a:rPr lang="en-US" dirty="0" err="1" smtClean="0"/>
              <a:t>desAddr</a:t>
            </a:r>
            <a:r>
              <a:rPr lang="en-US" dirty="0" smtClean="0"/>
              <a:t>, port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err="1"/>
              <a:t>const</a:t>
            </a:r>
            <a:r>
              <a:rPr lang="en-US" dirty="0"/>
              <a:t> android::</a:t>
            </a:r>
            <a:r>
              <a:rPr lang="en-US" dirty="0" err="1"/>
              <a:t>sp</a:t>
            </a:r>
            <a:r>
              <a:rPr lang="en-US" dirty="0"/>
              <a:t>&lt;</a:t>
            </a:r>
            <a:r>
              <a:rPr lang="en-US" dirty="0" err="1"/>
              <a:t>SMSFormatData</a:t>
            </a:r>
            <a:r>
              <a:rPr lang="en-US" dirty="0"/>
              <a:t>&gt;&amp; </a:t>
            </a:r>
            <a:r>
              <a:rPr lang="en-US" dirty="0" err="1"/>
              <a:t>iSmsData</a:t>
            </a:r>
            <a:endParaRPr lang="en-US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err="1"/>
              <a:t>const</a:t>
            </a:r>
            <a:r>
              <a:rPr lang="en-US" dirty="0"/>
              <a:t> android::</a:t>
            </a:r>
            <a:r>
              <a:rPr lang="en-US" dirty="0" err="1"/>
              <a:t>sp</a:t>
            </a:r>
            <a:r>
              <a:rPr lang="en-US" dirty="0"/>
              <a:t>&lt;</a:t>
            </a:r>
            <a:r>
              <a:rPr lang="en-US" dirty="0" err="1"/>
              <a:t>ISmsSendCallback</a:t>
            </a:r>
            <a:r>
              <a:rPr lang="en-US" dirty="0"/>
              <a:t>&gt;&amp; </a:t>
            </a:r>
            <a:r>
              <a:rPr lang="en-US" dirty="0" smtClean="0"/>
              <a:t>callback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err="1"/>
              <a:t>const</a:t>
            </a:r>
            <a:r>
              <a:rPr lang="en-US" dirty="0"/>
              <a:t> uint32_t size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err="1"/>
              <a:t>const</a:t>
            </a:r>
            <a:r>
              <a:rPr lang="en-US" dirty="0"/>
              <a:t> int32_t </a:t>
            </a:r>
            <a:r>
              <a:rPr lang="en-US" dirty="0" err="1"/>
              <a:t>cbMsgId</a:t>
            </a:r>
            <a:endParaRPr lang="en-US" dirty="0"/>
          </a:p>
          <a:p>
            <a:pPr>
              <a:buClr>
                <a:srgbClr val="C00000"/>
              </a:buClr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OUTPUT: </a:t>
            </a:r>
          </a:p>
          <a:p>
            <a:pPr>
              <a:buClr>
                <a:srgbClr val="C00000"/>
              </a:buClr>
            </a:pP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smtClean="0"/>
              <a:t>uint8_t *bytes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RETURN: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error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Callback-&gt;</a:t>
            </a:r>
            <a:r>
              <a:rPr lang="en-US" dirty="0" err="1" smtClean="0"/>
              <a:t>onMessageSent</a:t>
            </a:r>
            <a:r>
              <a:rPr lang="en-US" dirty="0" smtClean="0"/>
              <a:t>()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ACTION: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Call SMS-Format to make header, payload, footer.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Call Crypto to perform encryption on payload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Pass int_8t* *byte to telephony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Step 1: How </a:t>
            </a:r>
            <a:r>
              <a:rPr lang="en-US" sz="3200" dirty="0" smtClean="0"/>
              <a:t>applications deliver SMS and request to SMS-Service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3"/>
            <a:ext cx="12192000" cy="1487280"/>
          </a:xfrm>
        </p:spPr>
        <p:txBody>
          <a:bodyPr>
            <a:normAutofit/>
          </a:bodyPr>
          <a:lstStyle/>
          <a:p>
            <a:r>
              <a:rPr lang="en-US" sz="2400" dirty="0"/>
              <a:t>apps create </a:t>
            </a:r>
            <a:r>
              <a:rPr lang="en-US" sz="2400" dirty="0" smtClean="0"/>
              <a:t>an instance of SMS-Service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1600" dirty="0" err="1">
                <a:latin typeface="+mj-lt"/>
              </a:rPr>
              <a:t>defaultServiceManager</a:t>
            </a:r>
            <a:r>
              <a:rPr lang="en-US" sz="1600" dirty="0">
                <a:latin typeface="+mj-lt"/>
              </a:rPr>
              <a:t>()-&gt;</a:t>
            </a:r>
            <a:r>
              <a:rPr lang="en-US" sz="1600" dirty="0" err="1">
                <a:latin typeface="+mj-lt"/>
              </a:rPr>
              <a:t>addService</a:t>
            </a:r>
            <a:r>
              <a:rPr lang="en-US" sz="1600" dirty="0">
                <a:latin typeface="+mj-lt"/>
              </a:rPr>
              <a:t>(String16(</a:t>
            </a:r>
            <a:r>
              <a:rPr lang="en-US" sz="1600" dirty="0" err="1">
                <a:latin typeface="+mj-lt"/>
              </a:rPr>
              <a:t>SMSManagerService</a:t>
            </a:r>
            <a:r>
              <a:rPr lang="en-US" sz="1600" dirty="0">
                <a:latin typeface="+mj-lt"/>
              </a:rPr>
              <a:t>::</a:t>
            </a:r>
            <a:r>
              <a:rPr lang="en-US" sz="1600" dirty="0" err="1">
                <a:latin typeface="+mj-lt"/>
              </a:rPr>
              <a:t>getServiceName</a:t>
            </a:r>
            <a:r>
              <a:rPr lang="en-US" sz="1600" dirty="0">
                <a:latin typeface="+mj-lt"/>
              </a:rPr>
              <a:t>()), new </a:t>
            </a:r>
            <a:r>
              <a:rPr lang="en-US" sz="1600" dirty="0" err="1">
                <a:latin typeface="+mj-lt"/>
              </a:rPr>
              <a:t>ServiceStub</a:t>
            </a:r>
            <a:r>
              <a:rPr lang="en-US" sz="1600" dirty="0" smtClean="0">
                <a:latin typeface="+mj-lt"/>
              </a:rPr>
              <a:t>(“</a:t>
            </a:r>
            <a:r>
              <a:rPr lang="en-US" sz="1600" dirty="0" err="1" smtClean="0">
                <a:latin typeface="+mj-lt"/>
              </a:rPr>
              <a:t>service_layer.ISMSManagerService</a:t>
            </a:r>
            <a:r>
              <a:rPr lang="en-US" sz="1600" dirty="0" smtClean="0">
                <a:latin typeface="+mj-lt"/>
              </a:rPr>
              <a:t>”));</a:t>
            </a: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974272"/>
              </p:ext>
            </p:extLst>
          </p:nvPr>
        </p:nvGraphicFramePr>
        <p:xfrm>
          <a:off x="421340" y="2303543"/>
          <a:ext cx="10013577" cy="3774528"/>
        </p:xfrm>
        <a:graphic>
          <a:graphicData uri="http://schemas.openxmlformats.org/drawingml/2006/table">
            <a:tbl>
              <a:tblPr/>
              <a:tblGrid>
                <a:gridCol w="1868442"/>
                <a:gridCol w="4807276"/>
                <a:gridCol w="3337859"/>
              </a:tblGrid>
              <a:tr h="37365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smtClean="0">
                          <a:solidFill>
                            <a:srgbClr val="172B4D"/>
                          </a:solidFill>
                          <a:effectLst/>
                        </a:rPr>
                        <a:t>Type</a:t>
                      </a:r>
                      <a:endParaRPr lang="en-US" sz="1600" b="1" dirty="0">
                        <a:solidFill>
                          <a:srgbClr val="172B4D"/>
                        </a:solidFill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 smtClean="0">
                          <a:solidFill>
                            <a:srgbClr val="172B4D"/>
                          </a:solidFill>
                          <a:effectLst/>
                        </a:rPr>
                        <a:t>Data Structure</a:t>
                      </a:r>
                      <a:endParaRPr lang="en-US" sz="1600" b="1" dirty="0">
                        <a:solidFill>
                          <a:srgbClr val="172B4D"/>
                        </a:solidFill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172B4D"/>
                          </a:solidFill>
                          <a:effectLst/>
                        </a:rPr>
                        <a:t>Description</a:t>
                      </a:r>
                      <a:endParaRPr lang="en-US" sz="1600" dirty="0"/>
                    </a:p>
                  </a:txBody>
                  <a:tcPr marL="63948" marR="63948" marT="31974" marB="31974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3892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Input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const android::sp&lt;SMSFormatData&gt;&amp; iSmsData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a plain text message with predefined fields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538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const android::sp&lt;ISmsSendCallback&gt;&amp; callback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callback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3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fr-FR" sz="1600">
                          <a:effectLst/>
                        </a:rPr>
                        <a:t>const char* srcAddr, desAddr, port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Destination, source, destination port</a:t>
                      </a:r>
                      <a:r>
                        <a:rPr lang="en-US" sz="1600" dirty="0">
                          <a:effectLst/>
                        </a:rPr>
                        <a:t/>
                      </a:r>
                      <a:br>
                        <a:rPr lang="en-US" sz="1600" dirty="0">
                          <a:effectLst/>
                        </a:rPr>
                      </a:br>
                      <a:endParaRPr lang="en-US" sz="1600" dirty="0"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13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const int32_t cbMsgId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smtClean="0">
                          <a:effectLst/>
                        </a:rPr>
                        <a:t>Message</a:t>
                      </a:r>
                      <a:r>
                        <a:rPr lang="en-US" sz="1600" baseline="0" dirty="0" smtClean="0">
                          <a:effectLst/>
                        </a:rPr>
                        <a:t> ID</a:t>
                      </a:r>
                      <a:endParaRPr lang="en-US" sz="1600" dirty="0"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20311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Output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const uint8_t *bytes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has encrypted sms message with</a:t>
                      </a:r>
                      <a:r>
                        <a:rPr lang="en-US" sz="1600" i="1">
                          <a:effectLst/>
                        </a:rPr>
                        <a:t> length = </a:t>
                      </a:r>
                      <a:endParaRPr lang="en-US" sz="1600"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78793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Return 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 err="1">
                          <a:solidFill>
                            <a:srgbClr val="003366"/>
                          </a:solidFill>
                          <a:effectLst/>
                        </a:rPr>
                        <a:t>sp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&lt;</a:t>
                      </a:r>
                      <a:r>
                        <a:rPr lang="en-US" sz="1600" dirty="0" err="1">
                          <a:solidFill>
                            <a:srgbClr val="003366"/>
                          </a:solidFill>
                          <a:effectLst/>
                        </a:rPr>
                        <a:t>ISmsSendCallback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&gt; callback →</a:t>
                      </a:r>
                      <a:r>
                        <a:rPr lang="en-US" sz="1600" dirty="0" err="1">
                          <a:solidFill>
                            <a:srgbClr val="003366"/>
                          </a:solidFill>
                          <a:effectLst/>
                        </a:rPr>
                        <a:t>onMessageSent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(status, </a:t>
                      </a:r>
                      <a:r>
                        <a:rPr lang="en-US" sz="1600" dirty="0" err="1">
                          <a:solidFill>
                            <a:srgbClr val="003366"/>
                          </a:solidFill>
                          <a:effectLst/>
                        </a:rPr>
                        <a:t>errorCode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, </a:t>
                      </a:r>
                      <a:r>
                        <a:rPr lang="en-US" sz="1600" dirty="0" err="1">
                          <a:solidFill>
                            <a:srgbClr val="003366"/>
                          </a:solidFill>
                          <a:effectLst/>
                        </a:rPr>
                        <a:t>msgID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)</a:t>
                      </a:r>
                      <a:endParaRPr lang="en-US" sz="1600" dirty="0">
                        <a:effectLst/>
                      </a:endParaRP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the implementation of </a:t>
                      </a:r>
                      <a:r>
                        <a:rPr lang="en-US" sz="1600" dirty="0" err="1">
                          <a:effectLst/>
                        </a:rPr>
                        <a:t>onMessageSent</a:t>
                      </a:r>
                      <a:r>
                        <a:rPr lang="en-US" sz="1600" dirty="0">
                          <a:effectLst/>
                        </a:rPr>
                        <a:t> is at the receiving app side</a:t>
                      </a:r>
                    </a:p>
                  </a:txBody>
                  <a:tcPr marL="53290" marR="53290" marT="37303" marB="37303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978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Step 3: How </a:t>
            </a:r>
            <a:r>
              <a:rPr lang="en-US" sz="3600" dirty="0" smtClean="0"/>
              <a:t>applications receive callback after sending SMS:</a:t>
            </a:r>
            <a:endParaRPr lang="en-US" sz="36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0" y="709073"/>
            <a:ext cx="12192000" cy="4257374"/>
          </a:xfrm>
        </p:spPr>
        <p:txBody>
          <a:bodyPr>
            <a:normAutofit/>
          </a:bodyPr>
          <a:lstStyle/>
          <a:p>
            <a:r>
              <a:rPr lang="en-US" sz="2400" dirty="0"/>
              <a:t>apps create a </a:t>
            </a:r>
            <a:r>
              <a:rPr lang="en-US" sz="2400" dirty="0" smtClean="0"/>
              <a:t>class </a:t>
            </a:r>
            <a:r>
              <a:rPr lang="en-US" sz="2400" dirty="0"/>
              <a:t>that inherits </a:t>
            </a:r>
            <a:r>
              <a:rPr lang="en-US" sz="2400" b="1" dirty="0" smtClean="0"/>
              <a:t>Telephony::</a:t>
            </a:r>
            <a:r>
              <a:rPr lang="en-US" sz="2400" b="1" dirty="0" err="1" smtClean="0"/>
              <a:t>BnSmsSendService</a:t>
            </a:r>
            <a:r>
              <a:rPr lang="en-US" sz="2400" dirty="0"/>
              <a:t>, and implement </a:t>
            </a:r>
            <a:r>
              <a:rPr lang="en-US" sz="2400" b="1" dirty="0" err="1" smtClean="0"/>
              <a:t>onMessagesent</a:t>
            </a:r>
            <a:r>
              <a:rPr lang="en-US" sz="2400" b="1" dirty="0" smtClean="0"/>
              <a:t> </a:t>
            </a:r>
            <a:r>
              <a:rPr lang="en-US" sz="2400" dirty="0" smtClean="0"/>
              <a:t>Function</a:t>
            </a:r>
            <a:endParaRPr lang="en-US" sz="2400" dirty="0"/>
          </a:p>
          <a:p>
            <a:r>
              <a:rPr lang="en-US" sz="2400" dirty="0"/>
              <a:t>apps create in instance of </a:t>
            </a:r>
            <a:r>
              <a:rPr lang="en-US" sz="2400" dirty="0" smtClean="0"/>
              <a:t>the class</a:t>
            </a:r>
            <a:endParaRPr lang="en-US" sz="2400" dirty="0"/>
          </a:p>
          <a:p>
            <a:r>
              <a:rPr lang="en-US" sz="2400" dirty="0" smtClean="0"/>
              <a:t>apps </a:t>
            </a:r>
            <a:r>
              <a:rPr lang="en-US" sz="2400" dirty="0"/>
              <a:t>pass receiver into </a:t>
            </a:r>
            <a:r>
              <a:rPr lang="en-US" sz="2400" b="1" dirty="0" err="1" smtClean="0"/>
              <a:t>ISMSManagerService</a:t>
            </a:r>
            <a:r>
              <a:rPr lang="en-US" sz="2400" b="1" dirty="0" smtClean="0"/>
              <a:t>::</a:t>
            </a:r>
            <a:r>
              <a:rPr lang="en-US" sz="2400" b="1" dirty="0" err="1" smtClean="0"/>
              <a:t>sendDataEx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sendTextEx</a:t>
            </a:r>
            <a:r>
              <a:rPr lang="en-US" sz="2400" b="1" dirty="0" smtClean="0"/>
              <a:t> </a:t>
            </a:r>
            <a:r>
              <a:rPr lang="en-US" sz="2400" dirty="0"/>
              <a:t>when requesting to send </a:t>
            </a:r>
            <a:r>
              <a:rPr lang="en-US" sz="2400" dirty="0" err="1"/>
              <a:t>sms</a:t>
            </a:r>
            <a:r>
              <a:rPr lang="en-US" sz="2400" dirty="0"/>
              <a:t> </a:t>
            </a:r>
            <a:r>
              <a:rPr lang="en-US" sz="2400" dirty="0" smtClean="0"/>
              <a:t>message</a:t>
            </a:r>
          </a:p>
          <a:p>
            <a:r>
              <a:rPr lang="en-US" sz="2400" dirty="0" smtClean="0"/>
              <a:t>Telephony/</a:t>
            </a:r>
            <a:r>
              <a:rPr lang="en-US" sz="2400" dirty="0" err="1" smtClean="0"/>
              <a:t>Sms</a:t>
            </a:r>
            <a:r>
              <a:rPr lang="en-US" sz="2400" dirty="0" smtClean="0"/>
              <a:t>-Service returns send </a:t>
            </a:r>
            <a:r>
              <a:rPr lang="en-US" sz="2400" dirty="0" err="1" smtClean="0"/>
              <a:t>sms</a:t>
            </a:r>
            <a:r>
              <a:rPr lang="en-US" sz="2400" dirty="0" smtClean="0"/>
              <a:t> message result to apps via callback(status, </a:t>
            </a:r>
            <a:r>
              <a:rPr lang="en-US" sz="2400" dirty="0" err="1" smtClean="0"/>
              <a:t>error_t</a:t>
            </a:r>
            <a:r>
              <a:rPr lang="en-US" sz="2400" dirty="0" smtClean="0"/>
              <a:t>, </a:t>
            </a:r>
            <a:r>
              <a:rPr lang="en-US" sz="2400" dirty="0" err="1" smtClean="0"/>
              <a:t>MsgId</a:t>
            </a:r>
            <a:r>
              <a:rPr lang="en-US" sz="2400" dirty="0" smtClean="0"/>
              <a:t>)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82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Step 7: Sending </a:t>
            </a:r>
            <a:r>
              <a:rPr lang="en-US" sz="3600" dirty="0" smtClean="0"/>
              <a:t>and Making SMS Format for sent messages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" y="819327"/>
            <a:ext cx="5616725" cy="35021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231" y="591669"/>
            <a:ext cx="4573471" cy="3720355"/>
          </a:xfrm>
          <a:prstGeom prst="rect">
            <a:avLst/>
          </a:prstGeom>
        </p:spPr>
      </p:pic>
      <p:cxnSp>
        <p:nvCxnSpPr>
          <p:cNvPr id="8" name="Elbow Connector 7"/>
          <p:cNvCxnSpPr>
            <a:endCxn id="6" idx="1"/>
          </p:cNvCxnSpPr>
          <p:nvPr/>
        </p:nvCxnSpPr>
        <p:spPr>
          <a:xfrm flipV="1">
            <a:off x="5074024" y="2451847"/>
            <a:ext cx="2225207" cy="1205753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51592"/>
              </p:ext>
            </p:extLst>
          </p:nvPr>
        </p:nvGraphicFramePr>
        <p:xfrm>
          <a:off x="437776" y="4583453"/>
          <a:ext cx="110227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676"/>
                <a:gridCol w="2353908"/>
                <a:gridCol w="3157444"/>
                <a:gridCol w="2755676"/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SMS_HEADER_LENGTH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SMS_MESSAGE_DCM_PAYLOAD_LENGTH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SMS_FOOTER_LENGTH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TSP message to send to TSP server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</a:t>
                      </a:r>
                      <a:r>
                        <a:rPr lang="en-US" sz="1600" baseline="0" dirty="0" smtClean="0"/>
                        <a:t> bytes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96 bytes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 bytes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76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10: Encrypting </a:t>
            </a:r>
            <a:r>
              <a:rPr lang="en-US" dirty="0" smtClean="0"/>
              <a:t>SMS messages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3"/>
            <a:ext cx="12192000" cy="682847"/>
          </a:xfrm>
        </p:spPr>
        <p:txBody>
          <a:bodyPr>
            <a:normAutofit/>
          </a:bodyPr>
          <a:lstStyle/>
          <a:p>
            <a:r>
              <a:rPr lang="en-US" sz="1600" dirty="0"/>
              <a:t>RS: </a:t>
            </a:r>
            <a:r>
              <a:rPr lang="en-US" sz="1600" dirty="0">
                <a:hlinkClick r:id="rId2"/>
              </a:rPr>
              <a:t>http://</a:t>
            </a:r>
            <a:r>
              <a:rPr lang="en-US" sz="1600" dirty="0" smtClean="0">
                <a:hlinkClick r:id="rId2"/>
              </a:rPr>
              <a:t>vscb.lge.com:8080/cb/issue/13219967</a:t>
            </a:r>
            <a:endParaRPr lang="en-US" sz="1600" dirty="0" smtClean="0"/>
          </a:p>
          <a:p>
            <a:r>
              <a:rPr lang="en-US" sz="1600" dirty="0" smtClean="0"/>
              <a:t>The following screenshot details the </a:t>
            </a:r>
            <a:r>
              <a:rPr lang="en-US" sz="1600" dirty="0" err="1" smtClean="0"/>
              <a:t>makeSMSFormatMessagePayload</a:t>
            </a:r>
            <a:r>
              <a:rPr lang="en-US" sz="1600" dirty="0" smtClean="0"/>
              <a:t> function.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63" y="1493211"/>
            <a:ext cx="11126753" cy="442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3"/>
            <a:ext cx="12192000" cy="489807"/>
          </a:xfrm>
        </p:spPr>
        <p:txBody>
          <a:bodyPr>
            <a:noAutofit/>
          </a:bodyPr>
          <a:lstStyle/>
          <a:p>
            <a:r>
              <a:rPr lang="en-US" sz="1600" dirty="0" smtClean="0"/>
              <a:t>Sample </a:t>
            </a:r>
            <a:r>
              <a:rPr lang="en-US" sz="1600" dirty="0"/>
              <a:t>test case: </a:t>
            </a:r>
            <a:r>
              <a:rPr lang="en-US" sz="1600" dirty="0">
                <a:solidFill>
                  <a:schemeClr val="accent1"/>
                </a:solidFill>
                <a:hlinkClick r:id="rId2"/>
              </a:rPr>
              <a:t>http://</a:t>
            </a:r>
            <a:r>
              <a:rPr lang="en-US" sz="1600" dirty="0" smtClean="0">
                <a:solidFill>
                  <a:schemeClr val="accent1"/>
                </a:solidFill>
                <a:hlinkClick r:id="rId2"/>
              </a:rPr>
              <a:t>vscb.lge.com:8080/cb/item/18820995</a:t>
            </a:r>
            <a:endParaRPr lang="en-US" sz="1600" dirty="0" smtClean="0">
              <a:solidFill>
                <a:schemeClr val="accent1"/>
              </a:solidFill>
            </a:endParaRPr>
          </a:p>
          <a:p>
            <a:r>
              <a:rPr lang="en-US" sz="1600" dirty="0" smtClean="0"/>
              <a:t>The following screenshot details encryption process and log output of Crypto::</a:t>
            </a:r>
            <a:r>
              <a:rPr lang="en-US" sz="1600" dirty="0" err="1" smtClean="0"/>
              <a:t>executeEncryption</a:t>
            </a:r>
            <a:r>
              <a:rPr lang="en-US" sz="1600" dirty="0" smtClean="0"/>
              <a:t>()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3" y="1418146"/>
            <a:ext cx="11531198" cy="53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RS for “send SMS feature”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184407"/>
              </p:ext>
            </p:extLst>
          </p:nvPr>
        </p:nvGraphicFramePr>
        <p:xfrm>
          <a:off x="132080" y="709072"/>
          <a:ext cx="11826240" cy="3988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60"/>
                <a:gridCol w="5638800"/>
                <a:gridCol w="3942080"/>
              </a:tblGrid>
              <a:tr h="63580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Implementation</a:t>
                      </a:r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Status: Review; Modified by: cb.manager Jan 28 2020"/>
                        </a:rPr>
                        <a:t>[RS-14324704] (US)Mobile Originating SMS Generation Requirements</a:t>
                      </a:r>
                      <a:endParaRPr lang="en-US" sz="16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DCM-STS05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be capable of processing the delivery receipt of SMS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(acknowledge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an SMS </a:t>
                      </a:r>
                      <a:r>
                        <a:rPr lang="en-US" sz="16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msg</a:t>
                      </a:r>
                      <a:r>
                        <a:rPr lang="en-US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has been received)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telephony</a:t>
                      </a:r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DCM-MOS06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DCM determines that SMS delivery failed, it will retry up to 3 times. Success is determined by the receipt of a Wireless Provider Acknowledgement message. Timeout for this acknowledgement message is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seconds. Interval between retry attempts will be </a:t>
                      </a:r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seconds.</a:t>
                      </a:r>
                      <a:endParaRPr lang="en-US" sz="1600" dirty="0" smtClean="0"/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telephony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10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Receving</a:t>
            </a:r>
            <a:r>
              <a:rPr lang="en-US" dirty="0" smtClean="0"/>
              <a:t> message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8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811435" cy="526399"/>
          </a:xfrm>
        </p:spPr>
        <p:txBody>
          <a:bodyPr>
            <a:noAutofit/>
          </a:bodyPr>
          <a:lstStyle/>
          <a:p>
            <a:r>
              <a:rPr lang="en-US" sz="3200" dirty="0" smtClean="0"/>
              <a:t>Shoulder tap SMS: receiving </a:t>
            </a:r>
            <a:r>
              <a:rPr lang="en-US" sz="3200" dirty="0" err="1" smtClean="0"/>
              <a:t>msg</a:t>
            </a:r>
            <a:r>
              <a:rPr lang="en-US" sz="3200" dirty="0" smtClean="0"/>
              <a:t> from TSP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6398"/>
            <a:ext cx="4564594" cy="285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38" y="795339"/>
            <a:ext cx="4013302" cy="56632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88" y="3550023"/>
            <a:ext cx="3996006" cy="314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Receiving Text Message HLD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805031"/>
            <a:ext cx="544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view at: </a:t>
            </a:r>
            <a:r>
              <a:rPr lang="en-US" dirty="0">
                <a:solidFill>
                  <a:schemeClr val="accent1"/>
                </a:solidFill>
              </a:rPr>
              <a:t>http://collab.lge.com/main/display/~minh.pham/4.+Feature+Receiving+Message+from+TSP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" y="709073"/>
            <a:ext cx="5800725" cy="80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0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" y="2854960"/>
            <a:ext cx="10485120" cy="18796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Please see </a:t>
            </a:r>
            <a:r>
              <a:rPr lang="en-US" sz="2400" dirty="0"/>
              <a:t>more details at: </a:t>
            </a:r>
            <a:r>
              <a:rPr lang="en-US" sz="2400" dirty="0">
                <a:solidFill>
                  <a:schemeClr val="accent1"/>
                </a:solidFill>
              </a:rPr>
              <a:t>http://collab.lge.com/main/display/~minh.pham/5.+TBOX-19MC</a:t>
            </a:r>
          </a:p>
        </p:txBody>
      </p:sp>
    </p:spTree>
    <p:extLst>
      <p:ext uri="{BB962C8B-B14F-4D97-AF65-F5344CB8AC3E}">
        <p14:creationId xmlns:p14="http://schemas.microsoft.com/office/powerpoint/2010/main" val="24129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1: how apps register to receive </a:t>
            </a:r>
            <a:r>
              <a:rPr lang="en-US" dirty="0" err="1" smtClean="0"/>
              <a:t>msg</a:t>
            </a:r>
            <a:r>
              <a:rPr lang="en-US" dirty="0" smtClean="0"/>
              <a:t> from SMS-Service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5" y="905435"/>
            <a:ext cx="9569823" cy="587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Step 1: how apps register to receive </a:t>
            </a:r>
            <a:r>
              <a:rPr lang="en-US" dirty="0" err="1" smtClean="0"/>
              <a:t>msg</a:t>
            </a:r>
            <a:r>
              <a:rPr lang="en-US" dirty="0" smtClean="0"/>
              <a:t> from SMS-Service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42682" y="1225061"/>
            <a:ext cx="10488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/>
              <a:t>apps creates a receiver class that inherits </a:t>
            </a:r>
            <a:r>
              <a:rPr lang="en-US" b="1" dirty="0" err="1" smtClean="0"/>
              <a:t>BnSMSManagerReceivedCb</a:t>
            </a:r>
            <a:r>
              <a:rPr lang="en-US" dirty="0" smtClean="0"/>
              <a:t>.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apps </a:t>
            </a:r>
            <a:r>
              <a:rPr lang="en-US" dirty="0"/>
              <a:t>creates an instance "</a:t>
            </a:r>
            <a:r>
              <a:rPr lang="en-US" b="1" dirty="0"/>
              <a:t>receiver"</a:t>
            </a:r>
            <a:r>
              <a:rPr lang="en-US" dirty="0"/>
              <a:t> of  </a:t>
            </a:r>
            <a:r>
              <a:rPr lang="en-US" b="1" dirty="0" err="1"/>
              <a:t>BnSMSManagerReceivedCb</a:t>
            </a:r>
            <a:r>
              <a:rPr lang="en-US" b="1" dirty="0"/>
              <a:t> </a:t>
            </a:r>
            <a:r>
              <a:rPr lang="en-US" dirty="0"/>
              <a:t>and register the receiver via</a:t>
            </a:r>
            <a:r>
              <a:rPr lang="en-US" b="1" dirty="0"/>
              <a:t> </a:t>
            </a:r>
            <a:r>
              <a:rPr lang="en-US" b="1" dirty="0" err="1"/>
              <a:t>SMSManagerService</a:t>
            </a:r>
            <a:r>
              <a:rPr lang="en-US" b="1" dirty="0">
                <a:solidFill>
                  <a:srgbClr val="D4D4D4"/>
                </a:solidFill>
              </a:rPr>
              <a:t>::</a:t>
            </a:r>
            <a:r>
              <a:rPr lang="en-US" b="1" dirty="0" err="1"/>
              <a:t>registerReceiveCallback</a:t>
            </a:r>
            <a:r>
              <a:rPr lang="en-US" b="1" dirty="0"/>
              <a:t>(</a:t>
            </a:r>
            <a:r>
              <a:rPr lang="en-US" b="1" dirty="0" err="1"/>
              <a:t>serviceType</a:t>
            </a:r>
            <a:r>
              <a:rPr lang="en-US" b="1" dirty="0"/>
              <a:t>, receiver</a:t>
            </a:r>
            <a:r>
              <a:rPr lang="en-US" b="1" dirty="0" smtClean="0"/>
              <a:t>)</a:t>
            </a:r>
          </a:p>
          <a:p>
            <a:pPr>
              <a:buClr>
                <a:srgbClr val="C00000"/>
              </a:buClr>
            </a:pPr>
            <a:r>
              <a:rPr lang="en-US" i="1" dirty="0" smtClean="0"/>
              <a:t>(Same as apps </a:t>
            </a:r>
            <a:r>
              <a:rPr lang="en-US" i="1" dirty="0"/>
              <a:t>call </a:t>
            </a:r>
            <a:r>
              <a:rPr lang="en-US" i="1" dirty="0" err="1" smtClean="0"/>
              <a:t>BnSMSManagerService</a:t>
            </a:r>
            <a:r>
              <a:rPr lang="en-US" i="1" dirty="0" smtClean="0"/>
              <a:t>::</a:t>
            </a:r>
            <a:r>
              <a:rPr lang="en-US" i="1" dirty="0" err="1" smtClean="0"/>
              <a:t>registerReceiverCallbackEx</a:t>
            </a:r>
            <a:r>
              <a:rPr lang="en-US" i="1" dirty="0" smtClean="0"/>
              <a:t> </a:t>
            </a:r>
            <a:r>
              <a:rPr lang="en-US" i="1" dirty="0"/>
              <a:t>to register the  receiver</a:t>
            </a:r>
            <a:r>
              <a:rPr lang="en-US" i="1" dirty="0" smtClean="0"/>
              <a:t>.)</a:t>
            </a:r>
            <a:endParaRPr lang="en-US" i="1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2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46847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Step 2: How </a:t>
            </a:r>
            <a:r>
              <a:rPr lang="en-US" sz="3600" dirty="0" err="1" smtClean="0"/>
              <a:t>Sms</a:t>
            </a:r>
            <a:r>
              <a:rPr lang="en-US" sz="3600" dirty="0" smtClean="0"/>
              <a:t>-Service receives </a:t>
            </a:r>
            <a:r>
              <a:rPr lang="en-US" sz="3600" dirty="0" err="1" smtClean="0"/>
              <a:t>msg</a:t>
            </a:r>
            <a:r>
              <a:rPr lang="en-US" sz="3600" dirty="0" smtClean="0"/>
              <a:t> from Telephony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97859"/>
            <a:ext cx="11305327" cy="584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9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2: How </a:t>
            </a:r>
            <a:r>
              <a:rPr lang="en-US" dirty="0" err="1"/>
              <a:t>Sms</a:t>
            </a:r>
            <a:r>
              <a:rPr lang="en-US" dirty="0"/>
              <a:t>-Service receives </a:t>
            </a:r>
            <a:r>
              <a:rPr lang="en-US" dirty="0" err="1"/>
              <a:t>msg</a:t>
            </a:r>
            <a:r>
              <a:rPr lang="en-US" dirty="0"/>
              <a:t> from Telephony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Sms</a:t>
            </a:r>
            <a:r>
              <a:rPr lang="en-US" dirty="0"/>
              <a:t>-Service </a:t>
            </a:r>
            <a:r>
              <a:rPr lang="en-US" dirty="0" smtClean="0"/>
              <a:t>already registers</a:t>
            </a:r>
            <a:r>
              <a:rPr lang="en-US" dirty="0"/>
              <a:t> </a:t>
            </a:r>
            <a:r>
              <a:rPr lang="en-US" b="1" dirty="0"/>
              <a:t>Telephony::</a:t>
            </a:r>
            <a:r>
              <a:rPr lang="en-US" b="1" dirty="0" err="1"/>
              <a:t>ISmsService</a:t>
            </a:r>
            <a:r>
              <a:rPr lang="en-US" dirty="0"/>
              <a:t> via  </a:t>
            </a:r>
            <a:r>
              <a:rPr lang="en-US" b="1" dirty="0" err="1"/>
              <a:t>SMSManagerService</a:t>
            </a:r>
            <a:r>
              <a:rPr lang="en-US" b="1" dirty="0"/>
              <a:t>::</a:t>
            </a:r>
            <a:r>
              <a:rPr lang="en-US" b="1" dirty="0" err="1"/>
              <a:t>registerReceiverSms</a:t>
            </a:r>
            <a:r>
              <a:rPr lang="en-US" b="1" dirty="0"/>
              <a:t> </a:t>
            </a:r>
            <a:endParaRPr lang="en-US" dirty="0"/>
          </a:p>
          <a:p>
            <a:r>
              <a:rPr lang="en-US" dirty="0" err="1"/>
              <a:t>Sms</a:t>
            </a:r>
            <a:r>
              <a:rPr lang="en-US" dirty="0"/>
              <a:t>-Service </a:t>
            </a:r>
            <a:r>
              <a:rPr lang="en-US" dirty="0" smtClean="0"/>
              <a:t>creates </a:t>
            </a:r>
            <a:r>
              <a:rPr lang="en-US" dirty="0"/>
              <a:t>a receiver class </a:t>
            </a:r>
            <a:r>
              <a:rPr lang="en-US" dirty="0" err="1"/>
              <a:t>SmsServiceCallback</a:t>
            </a:r>
            <a:r>
              <a:rPr lang="en-US" dirty="0"/>
              <a:t> which </a:t>
            </a:r>
            <a:r>
              <a:rPr lang="en-US" dirty="0" err="1"/>
              <a:t>inheritsBnSmsReceiveCallback</a:t>
            </a:r>
            <a:endParaRPr lang="en-US" dirty="0"/>
          </a:p>
          <a:p>
            <a:r>
              <a:rPr lang="en-US" dirty="0" err="1"/>
              <a:t>Sms</a:t>
            </a:r>
            <a:r>
              <a:rPr lang="en-US" dirty="0"/>
              <a:t>-Service </a:t>
            </a:r>
            <a:r>
              <a:rPr lang="en-US" dirty="0" smtClean="0"/>
              <a:t>creates </a:t>
            </a:r>
            <a:r>
              <a:rPr lang="en-US" dirty="0"/>
              <a:t>an instance </a:t>
            </a:r>
            <a:r>
              <a:rPr lang="en-US" b="1" dirty="0" err="1"/>
              <a:t>mSmsServiceCallback</a:t>
            </a:r>
            <a:r>
              <a:rPr lang="en-US" b="1" dirty="0"/>
              <a:t> </a:t>
            </a:r>
            <a:r>
              <a:rPr lang="en-US" dirty="0"/>
              <a:t>to the receiver class and register the receiver to Telephony via </a:t>
            </a:r>
            <a:r>
              <a:rPr lang="en-US" b="1" dirty="0" err="1"/>
              <a:t>ISmsService</a:t>
            </a:r>
            <a:r>
              <a:rPr lang="en-US" b="1" dirty="0"/>
              <a:t>::</a:t>
            </a:r>
            <a:r>
              <a:rPr lang="en-US" b="1" dirty="0" err="1"/>
              <a:t>registerReceiveCallback</a:t>
            </a:r>
            <a:r>
              <a:rPr lang="en-US" b="1" dirty="0"/>
              <a:t>(ID_SMS_RECEIVER_DEFAULT, </a:t>
            </a:r>
            <a:r>
              <a:rPr lang="en-US" b="1" dirty="0" err="1"/>
              <a:t>mSmsServiceCallback</a:t>
            </a:r>
            <a:r>
              <a:rPr lang="en-US" b="1" dirty="0"/>
              <a:t>)</a:t>
            </a:r>
            <a:endParaRPr lang="en-US" dirty="0"/>
          </a:p>
          <a:p>
            <a:r>
              <a:rPr lang="en-US" dirty="0" err="1"/>
              <a:t>Sms</a:t>
            </a:r>
            <a:r>
              <a:rPr lang="en-US" dirty="0"/>
              <a:t>-Service </a:t>
            </a:r>
            <a:r>
              <a:rPr lang="en-US" dirty="0" smtClean="0"/>
              <a:t>has already registered</a:t>
            </a:r>
            <a:r>
              <a:rPr lang="en-US" dirty="0"/>
              <a:t> </a:t>
            </a:r>
            <a:r>
              <a:rPr lang="en-US" b="1" dirty="0"/>
              <a:t>Telephony::</a:t>
            </a:r>
            <a:r>
              <a:rPr lang="en-US" b="1" dirty="0" err="1"/>
              <a:t>IPhoneStateListener</a:t>
            </a:r>
            <a:r>
              <a:rPr lang="en-US" dirty="0"/>
              <a:t>  and Telephony notifies </a:t>
            </a:r>
            <a:r>
              <a:rPr lang="en-US" b="1" dirty="0"/>
              <a:t>SIM_STATE_LOADED  ==&gt; </a:t>
            </a:r>
            <a:r>
              <a:rPr lang="en-US" i="1" u="sng" dirty="0"/>
              <a:t>crypto makes encryption key</a:t>
            </a:r>
            <a:r>
              <a:rPr lang="en-US" dirty="0"/>
              <a:t>. The encryption key is used for decryption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6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Format for Received Messages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3" y="628390"/>
            <a:ext cx="5547710" cy="61298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8753" y="709073"/>
            <a:ext cx="5548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Resource: </a:t>
            </a:r>
            <a:r>
              <a:rPr lang="en-US" dirty="0" smtClean="0">
                <a:solidFill>
                  <a:schemeClr val="accent1"/>
                </a:solidFill>
                <a:hlinkClick r:id="rId3"/>
              </a:rPr>
              <a:t>http</a:t>
            </a:r>
            <a:r>
              <a:rPr lang="en-US" dirty="0">
                <a:solidFill>
                  <a:schemeClr val="accent1"/>
                </a:solidFill>
                <a:hlinkClick r:id="rId3"/>
              </a:rPr>
              <a:t>://</a:t>
            </a:r>
            <a:r>
              <a:rPr lang="en-US" dirty="0" smtClean="0">
                <a:solidFill>
                  <a:schemeClr val="accent1"/>
                </a:solidFill>
                <a:hlinkClick r:id="rId3"/>
              </a:rPr>
              <a:t>vscb.lge.com:8080/cb/issue/13222434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01816" y="1787478"/>
            <a:ext cx="53872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types of </a:t>
            </a:r>
            <a:r>
              <a:rPr lang="en-US" dirty="0" err="1" smtClean="0"/>
              <a:t>Messags</a:t>
            </a:r>
            <a:r>
              <a:rPr lang="en-US" dirty="0" smtClean="0"/>
              <a:t>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SMS message from TSC </a:t>
            </a:r>
            <a:r>
              <a:rPr lang="en-US" dirty="0" smtClean="0">
                <a:sym typeface="Wingdings" panose="05000000000000000000" pitchFamily="2" charset="2"/>
              </a:rPr>
              <a:t> handled by </a:t>
            </a:r>
            <a:r>
              <a:rPr lang="en-US" b="1" i="1" dirty="0" err="1" smtClean="0"/>
              <a:t>onCbMessageReceived</a:t>
            </a:r>
            <a:r>
              <a:rPr lang="en-US" b="1" i="1" dirty="0" smtClean="0"/>
              <a:t> sequence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SMS message from </a:t>
            </a:r>
            <a:r>
              <a:rPr lang="en-US" dirty="0" smtClean="0"/>
              <a:t>TSP </a:t>
            </a:r>
            <a:r>
              <a:rPr lang="en-US" dirty="0">
                <a:sym typeface="Wingdings" panose="05000000000000000000" pitchFamily="2" charset="2"/>
              </a:rPr>
              <a:t> handled by </a:t>
            </a:r>
            <a:r>
              <a:rPr lang="en-US" b="1" dirty="0" err="1" smtClean="0"/>
              <a:t>onDataMessageReceived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6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</a:t>
            </a:r>
            <a:r>
              <a:rPr lang="en-US" dirty="0"/>
              <a:t>Format for Received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4"/>
            <a:ext cx="12192000" cy="103008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Every message from TSC has </a:t>
            </a:r>
            <a:r>
              <a:rPr lang="en-US" b="1" dirty="0"/>
              <a:t>address part</a:t>
            </a:r>
            <a:r>
              <a:rPr lang="en-US" dirty="0"/>
              <a:t>, </a:t>
            </a:r>
            <a:r>
              <a:rPr lang="en-US" b="1" dirty="0"/>
              <a:t>command part</a:t>
            </a:r>
            <a:r>
              <a:rPr lang="en-US" dirty="0"/>
              <a:t>, </a:t>
            </a:r>
            <a:r>
              <a:rPr lang="en-US" b="1" dirty="0"/>
              <a:t>encryption part</a:t>
            </a:r>
            <a:r>
              <a:rPr lang="en-US" dirty="0"/>
              <a:t>, and </a:t>
            </a:r>
            <a:r>
              <a:rPr lang="en-US" b="1" dirty="0"/>
              <a:t>message part</a:t>
            </a:r>
            <a:r>
              <a:rPr lang="en-US" dirty="0"/>
              <a:t>. ==&gt; messages from TSC are handled in sequence: </a:t>
            </a:r>
            <a:r>
              <a:rPr lang="en-US" b="1" i="1" dirty="0" err="1"/>
              <a:t>onCbMessageReceived</a:t>
            </a:r>
            <a:r>
              <a:rPr lang="en-US" dirty="0"/>
              <a:t>.</a:t>
            </a:r>
          </a:p>
          <a:p>
            <a:r>
              <a:rPr lang="en-US" dirty="0"/>
              <a:t>Every message from TSP has </a:t>
            </a:r>
            <a:r>
              <a:rPr lang="en-US" b="1" dirty="0"/>
              <a:t>header, payload, footer</a:t>
            </a:r>
            <a:r>
              <a:rPr lang="en-US" dirty="0"/>
              <a:t> ==&gt; messages from TSC are handled in sequence: </a:t>
            </a:r>
            <a:r>
              <a:rPr lang="en-US" b="1" dirty="0" err="1"/>
              <a:t>onDataMessageReceived</a:t>
            </a:r>
            <a:endParaRPr lang="en-US" dirty="0"/>
          </a:p>
          <a:p>
            <a:r>
              <a:rPr lang="en-US" dirty="0"/>
              <a:t>The contend of </a:t>
            </a:r>
            <a:r>
              <a:rPr lang="en-US" b="1" dirty="0"/>
              <a:t>header, payload, footer</a:t>
            </a:r>
            <a:r>
              <a:rPr lang="en-US" dirty="0"/>
              <a:t> are as below: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76" y="1362634"/>
            <a:ext cx="4904028" cy="527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8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12: Handling </a:t>
            </a:r>
            <a:r>
              <a:rPr lang="en-US" dirty="0" smtClean="0"/>
              <a:t>messages from Telephony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3"/>
            <a:ext cx="3648915" cy="4481492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Msg</a:t>
            </a:r>
            <a:r>
              <a:rPr lang="en-US" sz="2000" dirty="0" smtClean="0"/>
              <a:t> is delivered as byte stream.</a:t>
            </a:r>
          </a:p>
          <a:p>
            <a:r>
              <a:rPr lang="en-US" sz="2000" dirty="0" err="1" smtClean="0"/>
              <a:t>Msg</a:t>
            </a:r>
            <a:r>
              <a:rPr lang="en-US" sz="2000" dirty="0" smtClean="0"/>
              <a:t> is put into queue.</a:t>
            </a:r>
          </a:p>
          <a:p>
            <a:r>
              <a:rPr lang="en-US" sz="2000" dirty="0" err="1" smtClean="0"/>
              <a:t>Sms</a:t>
            </a:r>
            <a:r>
              <a:rPr lang="en-US" sz="2000" dirty="0" smtClean="0"/>
              <a:t>-Service doesn’t return response to Telephony. </a:t>
            </a:r>
          </a:p>
          <a:p>
            <a:r>
              <a:rPr lang="en-US" sz="2000" dirty="0" smtClean="0"/>
              <a:t>Request to handle message is sent to Binder. </a:t>
            </a:r>
          </a:p>
          <a:p>
            <a:r>
              <a:rPr lang="en-US" sz="2000" dirty="0" err="1" smtClean="0"/>
              <a:t>Sms</a:t>
            </a:r>
            <a:r>
              <a:rPr lang="en-US" sz="2000" dirty="0" smtClean="0"/>
              <a:t>-Service continuously handle message until queue (size = 10) is empty.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639296"/>
            <a:ext cx="86772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3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20235" cy="112058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Step 16-19: Decrypting </a:t>
            </a:r>
            <a:r>
              <a:rPr lang="en-US" sz="3200" dirty="0" smtClean="0"/>
              <a:t>message sequence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9" y="-1"/>
            <a:ext cx="5423647" cy="68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0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Reading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4" y="1376083"/>
            <a:ext cx="11210925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5054" y="779929"/>
            <a:ext cx="621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Receiving encrypted message from Telephony: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7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RS for “receive SMS feature”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92884"/>
              </p:ext>
            </p:extLst>
          </p:nvPr>
        </p:nvGraphicFramePr>
        <p:xfrm>
          <a:off x="132080" y="709072"/>
          <a:ext cx="11826240" cy="6139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60"/>
                <a:gridCol w="5638800"/>
                <a:gridCol w="3942080"/>
              </a:tblGrid>
              <a:tr h="63580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Implementation</a:t>
                      </a:r>
                      <a:endParaRPr lang="en-US" sz="1600" dirty="0"/>
                    </a:p>
                  </a:txBody>
                  <a:tcPr/>
                </a:tc>
              </a:tr>
              <a:tr h="981762">
                <a:tc>
                  <a:txBody>
                    <a:bodyPr/>
                    <a:lstStyle/>
                    <a:p>
                      <a:pPr fontAlgn="ctr"/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600" b="1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 tooltip="Status: Review; Modified by: cb.manager Jan 28 2020"/>
                        </a:rPr>
                        <a:t>[RS-14324703] (US)Shoulder tap SMS Processing Requirements</a:t>
                      </a:r>
                      <a:endParaRPr lang="en-US" sz="16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endParaRPr lang="en-US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DCM-STS01</a:t>
                      </a:r>
                      <a:endParaRPr lang="en-US" sz="1600" b="1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Message Sequence</a:t>
                      </a: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Allowable range of characters from TSP for this field 0 9, a z, A Z. Given the four character length of this field, the content could be one of the 14776336 combinations.</a:t>
                      </a:r>
                    </a:p>
                    <a:p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maintain a history of the sequence numbers along with timestamp extracted from SMS. The size of the history buffer shall be three entries.</a:t>
                      </a:r>
                    </a:p>
                    <a:p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the sequence # of SMS just arrived already exists in the history, then discard the SMS message.</a:t>
                      </a:r>
                    </a:p>
                    <a:p>
                      <a:r>
                        <a:rPr lang="en-US" sz="16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store the sequence # (store up to three entries in the history and then overwrite the oldest after that).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reject a SMS if this timestamp if it is older or newer than the current time by more than 10 minutes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reject the SMS if the IMEI does not match the DCM’s (incorrect destination)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reject the SMS if the </a:t>
                      </a:r>
                      <a:r>
                        <a:rPr 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eUICC</a:t>
                      </a:r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-ID does not match the DCM NAD’s (incorrect destination)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use the service name parameter for service prioritization purposes (Service prioritization requirements are defined in the protocol document and other DCM specifications)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83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project architecture &amp; Module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3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RS for “receive SMS feature”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654505"/>
              </p:ext>
            </p:extLst>
          </p:nvPr>
        </p:nvGraphicFramePr>
        <p:xfrm>
          <a:off x="132080" y="709072"/>
          <a:ext cx="11826240" cy="56756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5360"/>
                <a:gridCol w="5638800"/>
                <a:gridCol w="3942080"/>
              </a:tblGrid>
              <a:tr h="63580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Implementation</a:t>
                      </a:r>
                      <a:endParaRPr lang="en-US" sz="1600" dirty="0"/>
                    </a:p>
                  </a:txBody>
                  <a:tcPr/>
                </a:tc>
              </a:tr>
              <a:tr h="98176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reject the SMS if this field (authentication) does not match the static value mentioned in the SMS format specification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98176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decrypt the “TSP Payload” section based on encryption algorithm details described below in section 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981762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receiving a SMS with “Message type” 0x00 and target component 0x00, DCM shall initiate a Shoulder Tap acknowledgement message to TSP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DCM-STS09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receiving a SMS with “Message type” as 0x00 and target component 0x11, DCM shall wake up and inform HU so HU can initiate a Shoulder Tap acknowledgement message to TSP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DCM-STS10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Upon receiving a SMS with “Message type” as 0x11 and target component 0x00, DCM shall terminate the ongoing voice call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  <a:tr h="635806"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DCM-STS11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DCM shall allow buffering of maximum 10 valid SMS when DCM is processing a Shoulder tap acknowledgement message to TSP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95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9072"/>
            <a:ext cx="12192000" cy="5008821"/>
          </a:xfrm>
        </p:spPr>
        <p:txBody>
          <a:bodyPr>
            <a:normAutofit/>
          </a:bodyPr>
          <a:lstStyle/>
          <a:p>
            <a:r>
              <a:rPr lang="en-US" dirty="0" smtClean="0"/>
              <a:t>Encryption Keys are created at boot up. </a:t>
            </a:r>
          </a:p>
          <a:p>
            <a:pPr marL="0" indent="0">
              <a:buNone/>
            </a:pPr>
            <a:r>
              <a:rPr lang="en-US" dirty="0" smtClean="0"/>
              <a:t>Sending Messages</a:t>
            </a:r>
          </a:p>
          <a:p>
            <a:r>
              <a:rPr lang="en-US" dirty="0" smtClean="0"/>
              <a:t>Messages are encrypted by Crypto Library before sending to SMS service</a:t>
            </a:r>
          </a:p>
          <a:p>
            <a:r>
              <a:rPr lang="en-US" dirty="0" smtClean="0"/>
              <a:t>Messages are sent by SMS service to Tiger platform and RIL</a:t>
            </a:r>
          </a:p>
          <a:p>
            <a:r>
              <a:rPr lang="en-US" dirty="0" smtClean="0"/>
              <a:t>RIL sent message to destination</a:t>
            </a:r>
          </a:p>
          <a:p>
            <a:pPr marL="0" indent="0">
              <a:buNone/>
            </a:pPr>
            <a:r>
              <a:rPr lang="en-US" dirty="0" smtClean="0"/>
              <a:t>Receiving</a:t>
            </a:r>
          </a:p>
          <a:p>
            <a:r>
              <a:rPr lang="en-US" dirty="0" smtClean="0"/>
              <a:t>Messages are received by SMS service</a:t>
            </a:r>
          </a:p>
          <a:p>
            <a:r>
              <a:rPr lang="en-US" dirty="0" smtClean="0"/>
              <a:t>Messages are sent to Crypto Library for decryption</a:t>
            </a:r>
          </a:p>
          <a:p>
            <a:r>
              <a:rPr lang="en-US" dirty="0" smtClean="0"/>
              <a:t>Messages are then sent to apps</a:t>
            </a:r>
          </a:p>
        </p:txBody>
      </p:sp>
    </p:spTree>
    <p:extLst>
      <p:ext uri="{BB962C8B-B14F-4D97-AF65-F5344CB8AC3E}">
        <p14:creationId xmlns:p14="http://schemas.microsoft.com/office/powerpoint/2010/main" val="253341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at Telephony Size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Discussion on Telephony 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37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Telephony Component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709072"/>
            <a:ext cx="8363346" cy="606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927976" cy="5558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Telephony::</a:t>
            </a:r>
            <a:r>
              <a:rPr lang="en-US" sz="3200" dirty="0" err="1" smtClean="0"/>
              <a:t>sendData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7" y="1"/>
            <a:ext cx="6038274" cy="676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1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0927976" cy="5558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Telephony::</a:t>
            </a:r>
            <a:r>
              <a:rPr lang="en-US" sz="3200" dirty="0" err="1" smtClean="0"/>
              <a:t>sendData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350520" y="1030224"/>
            <a:ext cx="10577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PREREQUISITES:</a:t>
            </a:r>
          </a:p>
          <a:p>
            <a:endParaRPr lang="en-US" dirty="0"/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Phone service is STATE_IN_SERVICE  </a:t>
            </a:r>
            <a:r>
              <a:rPr lang="en-US" dirty="0" smtClean="0">
                <a:sym typeface="Wingdings" panose="05000000000000000000" pitchFamily="2" charset="2"/>
              </a:rPr>
              <a:t> how is it set/retrieved?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SMS profile has IMS availability </a:t>
            </a:r>
            <a:r>
              <a:rPr lang="en-US" dirty="0">
                <a:sym typeface="Wingdings" panose="05000000000000000000" pitchFamily="2" charset="2"/>
              </a:rPr>
              <a:t> how is it set/retrieved?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/>
              <a:t>SMS event EVENT_SEND_SMS_COMPLETE </a:t>
            </a:r>
            <a:r>
              <a:rPr lang="en-US" dirty="0" smtClean="0">
                <a:sym typeface="Wingdings" panose="05000000000000000000" pitchFamily="2" charset="2"/>
              </a:rPr>
              <a:t> how is it achieved ? </a:t>
            </a:r>
          </a:p>
          <a:p>
            <a:pPr marL="342900" indent="-342900">
              <a:buClr>
                <a:srgbClr val="C00000"/>
              </a:buClr>
              <a:buFont typeface="+mj-lt"/>
              <a:buAutoNum type="arabicPeriod"/>
            </a:pPr>
            <a:r>
              <a:rPr lang="en-US" dirty="0" smtClean="0">
                <a:sym typeface="Wingdings" panose="05000000000000000000" pitchFamily="2" charset="2"/>
              </a:rPr>
              <a:t>How </a:t>
            </a:r>
            <a:r>
              <a:rPr lang="en-US" dirty="0" err="1" smtClean="0">
                <a:sym typeface="Wingdings" panose="05000000000000000000" pitchFamily="2" charset="2"/>
              </a:rPr>
              <a:t>sms</a:t>
            </a:r>
            <a:r>
              <a:rPr lang="en-US" dirty="0" smtClean="0">
                <a:sym typeface="Wingdings" panose="05000000000000000000" pitchFamily="2" charset="2"/>
              </a:rPr>
              <a:t> message was wrapped and delivered to RIL?  via need to recheck code.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SMS-SUBMIT (MO SMS </a:t>
            </a:r>
            <a:r>
              <a:rPr lang="en-US" dirty="0" err="1" smtClean="0"/>
              <a:t>msgs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" y="1132354"/>
            <a:ext cx="9067800" cy="2190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9" y="3429561"/>
            <a:ext cx="6934200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312" y="4807454"/>
            <a:ext cx="8490417" cy="15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5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telephonyMultipartData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50" y="923365"/>
            <a:ext cx="96678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7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218" y="879676"/>
            <a:ext cx="10428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Telephony job is to make SMS PDU section in accordant to 3GPP 38.040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Telephony doesn’t perform SMS Compression</a:t>
            </a:r>
          </a:p>
          <a:p>
            <a:pPr marL="285750" indent="-285750">
              <a:buClr>
                <a:srgbClr val="C00000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Telephony doesn’t actually send SMS message out to internet but send to RIL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words…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details also provided in my </a:t>
            </a:r>
            <a:r>
              <a:rPr lang="en-US" dirty="0" err="1" smtClean="0"/>
              <a:t>collab</a:t>
            </a:r>
            <a:r>
              <a:rPr lang="en-US" dirty="0" smtClean="0"/>
              <a:t> page: </a:t>
            </a:r>
            <a:r>
              <a:rPr lang="en-US" dirty="0" smtClean="0">
                <a:hlinkClick r:id="rId2"/>
              </a:rPr>
              <a:t>http://collab.lge.com/main/display/~minh.pham/TBOX-19MC</a:t>
            </a:r>
            <a:endParaRPr lang="en-US" dirty="0" smtClean="0"/>
          </a:p>
          <a:p>
            <a:r>
              <a:rPr lang="en-US" dirty="0" smtClean="0"/>
              <a:t>Coming next: operation at Telephony side </a:t>
            </a:r>
          </a:p>
          <a:p>
            <a:r>
              <a:rPr lang="en-US" dirty="0" smtClean="0"/>
              <a:t>What is still missing ?  Processing SMS message from TSC !</a:t>
            </a: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9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components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0" y="921964"/>
            <a:ext cx="80010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SMS Service context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72" y="1602162"/>
            <a:ext cx="9693199" cy="52558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153" y="600635"/>
            <a:ext cx="4706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TSC: </a:t>
            </a:r>
            <a:r>
              <a:rPr lang="en-US" dirty="0" err="1" smtClean="0"/>
              <a:t>Telematic</a:t>
            </a:r>
            <a:r>
              <a:rPr lang="en-US" dirty="0" smtClean="0"/>
              <a:t> Service Provider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TSP: Toyota Smart Center</a:t>
            </a:r>
          </a:p>
        </p:txBody>
      </p:sp>
    </p:spTree>
    <p:extLst>
      <p:ext uri="{BB962C8B-B14F-4D97-AF65-F5344CB8AC3E}">
        <p14:creationId xmlns:p14="http://schemas.microsoft.com/office/powerpoint/2010/main" val="21576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Sms</a:t>
            </a:r>
            <a:r>
              <a:rPr lang="en-US" dirty="0" smtClean="0"/>
              <a:t>-Service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5359"/>
            <a:ext cx="12129247" cy="53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5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676310"/>
              </p:ext>
            </p:extLst>
          </p:nvPr>
        </p:nvGraphicFramePr>
        <p:xfrm>
          <a:off x="0" y="1685673"/>
          <a:ext cx="12192000" cy="3520440"/>
        </p:xfrm>
        <a:graphic>
          <a:graphicData uri="http://schemas.openxmlformats.org/drawingml/2006/table">
            <a:tbl>
              <a:tblPr/>
              <a:tblGrid>
                <a:gridCol w="1183341"/>
                <a:gridCol w="1945341"/>
                <a:gridCol w="1461247"/>
                <a:gridCol w="2429436"/>
                <a:gridCol w="1667435"/>
                <a:gridCol w="3505200"/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Declared</a:t>
                      </a:r>
                      <a:r>
                        <a:rPr lang="en-US" sz="1400" b="1" baseline="0" dirty="0" smtClean="0">
                          <a:effectLst/>
                        </a:rPr>
                        <a:t>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Interface Name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 on </a:t>
                      </a:r>
                      <a:r>
                        <a:rPr lang="en-US" sz="1400" b="1" dirty="0" err="1" smtClean="0">
                          <a:effectLst/>
                        </a:rPr>
                        <a:t>Bn</a:t>
                      </a:r>
                      <a:r>
                        <a:rPr lang="en-US" sz="1400" b="1" baseline="0" dirty="0" smtClean="0">
                          <a:effectLst/>
                        </a:rPr>
                        <a:t> side are implemented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effectLst/>
                        </a:rPr>
                        <a:t>Usage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SMS-Service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ISMSManagerService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provides API to implement module features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sendDataEx</a:t>
                      </a:r>
                      <a:r>
                        <a:rPr lang="en-US" sz="1400" dirty="0">
                          <a:effectLst/>
                        </a:rPr>
                        <a:t>/</a:t>
                      </a:r>
                      <a:r>
                        <a:rPr lang="en-US" sz="1400" dirty="0" err="1">
                          <a:effectLst/>
                        </a:rPr>
                        <a:t>sendTextEx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executeEncryption</a:t>
                      </a:r>
                      <a:r>
                        <a:rPr lang="en-US" sz="1400" dirty="0">
                          <a:effectLst/>
                        </a:rPr>
                        <a:t>/Decryption</a:t>
                      </a:r>
                    </a:p>
                    <a:p>
                      <a:pPr algn="l" fontAlgn="t"/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registerReceiveCallbackEx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SMSManagerService</a:t>
                      </a:r>
                      <a:endParaRPr lang="en-US" sz="1400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other apps (ACN/SOS) create an instance of </a:t>
                      </a:r>
                      <a:r>
                        <a:rPr lang="en-US" sz="1400" dirty="0" err="1">
                          <a:effectLst/>
                        </a:rPr>
                        <a:t>sms</a:t>
                      </a:r>
                      <a:r>
                        <a:rPr lang="en-US" sz="1400" dirty="0">
                          <a:effectLst/>
                        </a:rPr>
                        <a:t>-service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other apps (ACN/SOS) calls the APIs to perform services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 err="1">
                          <a:effectLst/>
                        </a:rPr>
                        <a:t>Sms</a:t>
                      </a:r>
                      <a:r>
                        <a:rPr lang="en-US" sz="1400" dirty="0">
                          <a:effectLst/>
                        </a:rPr>
                        <a:t>-Service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</a:rPr>
                        <a:t>ISMSManagerReceiveCb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effectLst/>
                        </a:rPr>
                        <a:t>deliveres decrypted SMS message in the format of &lt;SMSFormatData&gt; to apps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rgbClr val="003366"/>
                          </a:solidFill>
                          <a:effectLst/>
                        </a:rPr>
                        <a:t>onDataMessageReceivedEx </a:t>
                      </a:r>
                      <a:endParaRPr lang="en-US" sz="1400">
                        <a:effectLst/>
                      </a:endParaRPr>
                    </a:p>
                    <a:p>
                      <a:pPr algn="l" fontAlgn="t"/>
                      <a:r>
                        <a:rPr lang="en-US" sz="1400">
                          <a:solidFill>
                            <a:srgbClr val="003366"/>
                          </a:solidFill>
                          <a:effectLst/>
                        </a:rPr>
                        <a:t>onTextMessageReceivedEx</a:t>
                      </a:r>
                      <a:endParaRPr lang="en-US" sz="140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ACN/SOS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apps create a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</a:rPr>
                        <a:t>SMSManagerReceiveCb</a:t>
                      </a:r>
                      <a:r>
                        <a:rPr lang="en-US" sz="1400" dirty="0">
                          <a:effectLst/>
                        </a:rPr>
                        <a:t> that inherits </a:t>
                      </a:r>
                      <a:r>
                        <a:rPr lang="en-US" sz="1400" dirty="0" err="1">
                          <a:effectLst/>
                        </a:rPr>
                        <a:t>BnSmsManagerReceiveCb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effectLst/>
                        </a:rPr>
                        <a:t>apps implement function </a:t>
                      </a:r>
                      <a:r>
                        <a:rPr lang="en-US" sz="1400" dirty="0" err="1">
                          <a:solidFill>
                            <a:srgbClr val="003366"/>
                          </a:solidFill>
                          <a:effectLst/>
                        </a:rPr>
                        <a:t>onDataMessageReceivedEx</a:t>
                      </a:r>
                      <a:r>
                        <a:rPr lang="en-US" sz="1400" dirty="0">
                          <a:solidFill>
                            <a:srgbClr val="003366"/>
                          </a:solidFill>
                          <a:effectLst/>
                        </a:rPr>
                        <a:t>() and </a:t>
                      </a:r>
                      <a:r>
                        <a:rPr lang="en-US" sz="1400" dirty="0" err="1">
                          <a:solidFill>
                            <a:srgbClr val="003366"/>
                          </a:solidFill>
                          <a:effectLst/>
                        </a:rPr>
                        <a:t>onTextMessageReceivedEx</a:t>
                      </a:r>
                      <a:r>
                        <a:rPr lang="en-US" sz="1400" dirty="0">
                          <a:solidFill>
                            <a:srgbClr val="003366"/>
                          </a:solidFill>
                          <a:effectLst/>
                        </a:rPr>
                        <a:t>  </a:t>
                      </a:r>
                      <a:endParaRPr lang="en-US" sz="1400" dirty="0">
                        <a:effectLst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>
                          <a:effectLst/>
                        </a:rPr>
                        <a:t>Sms_service</a:t>
                      </a:r>
                      <a:r>
                        <a:rPr lang="en-US" sz="1400" dirty="0">
                          <a:effectLst/>
                        </a:rPr>
                        <a:t> receives </a:t>
                      </a:r>
                      <a:r>
                        <a:rPr lang="en-US" sz="1400" dirty="0" err="1">
                          <a:effectLst/>
                        </a:rPr>
                        <a:t>sms</a:t>
                      </a:r>
                      <a:r>
                        <a:rPr lang="en-US" sz="1400" dirty="0">
                          <a:effectLst/>
                        </a:rPr>
                        <a:t> message from Telephony, decrypts it, wraps the </a:t>
                      </a:r>
                      <a:r>
                        <a:rPr lang="en-US" sz="1400" dirty="0" err="1">
                          <a:effectLst/>
                        </a:rPr>
                        <a:t>msg</a:t>
                      </a:r>
                      <a:r>
                        <a:rPr lang="en-US" sz="1400" dirty="0">
                          <a:effectLst/>
                        </a:rPr>
                        <a:t> into </a:t>
                      </a:r>
                      <a:r>
                        <a:rPr lang="en-US" sz="1400" dirty="0" err="1">
                          <a:effectLst/>
                        </a:rPr>
                        <a:t>SmsDataFormat</a:t>
                      </a:r>
                      <a:r>
                        <a:rPr lang="en-US" sz="1400" dirty="0">
                          <a:effectLst/>
                        </a:rPr>
                        <a:t>, and delivers the </a:t>
                      </a:r>
                      <a:r>
                        <a:rPr lang="en-US" sz="1400" dirty="0" err="1">
                          <a:effectLst/>
                        </a:rPr>
                        <a:t>msg</a:t>
                      </a:r>
                      <a:r>
                        <a:rPr lang="en-US" sz="1400" dirty="0">
                          <a:effectLst/>
                        </a:rPr>
                        <a:t> to app  ==&gt; see Receive </a:t>
                      </a:r>
                      <a:r>
                        <a:rPr lang="en-US" sz="1400" dirty="0" err="1">
                          <a:effectLst/>
                        </a:rPr>
                        <a:t>Msg</a:t>
                      </a:r>
                      <a:r>
                        <a:rPr lang="en-US" sz="1400" dirty="0">
                          <a:effectLst/>
                        </a:rPr>
                        <a:t> sequence</a:t>
                      </a: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6540" y="1049732"/>
            <a:ext cx="975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details on: http://collab.lge.com/main/display/~minh.pham/1.+Overall</a:t>
            </a:r>
          </a:p>
        </p:txBody>
      </p:sp>
    </p:spTree>
    <p:extLst>
      <p:ext uri="{BB962C8B-B14F-4D97-AF65-F5344CB8AC3E}">
        <p14:creationId xmlns:p14="http://schemas.microsoft.com/office/powerpoint/2010/main" val="23290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427309"/>
              </p:ext>
            </p:extLst>
          </p:nvPr>
        </p:nvGraphicFramePr>
        <p:xfrm>
          <a:off x="206190" y="1319213"/>
          <a:ext cx="11501718" cy="4277253"/>
        </p:xfrm>
        <a:graphic>
          <a:graphicData uri="http://schemas.openxmlformats.org/drawingml/2006/table">
            <a:tbl>
              <a:tblPr/>
              <a:tblGrid>
                <a:gridCol w="1147480"/>
                <a:gridCol w="1918447"/>
                <a:gridCol w="2259106"/>
                <a:gridCol w="1506071"/>
                <a:gridCol w="1721223"/>
                <a:gridCol w="2949391"/>
              </a:tblGrid>
              <a:tr h="53648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Declared</a:t>
                      </a:r>
                      <a:r>
                        <a:rPr lang="en-US" sz="1400" b="1" baseline="0" dirty="0" smtClean="0">
                          <a:effectLst/>
                        </a:rPr>
                        <a:t>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Interface Name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 smtClean="0">
                          <a:effectLst/>
                        </a:rPr>
                        <a:t>Description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1" dirty="0" smtClean="0">
                          <a:effectLst/>
                        </a:rPr>
                        <a:t>APIs on </a:t>
                      </a:r>
                      <a:r>
                        <a:rPr lang="en-US" sz="1400" b="1" dirty="0" err="1" smtClean="0">
                          <a:effectLst/>
                        </a:rPr>
                        <a:t>Bn</a:t>
                      </a:r>
                      <a:r>
                        <a:rPr lang="en-US" sz="1400" b="1" baseline="0" dirty="0" smtClean="0">
                          <a:effectLst/>
                        </a:rPr>
                        <a:t> side are implemented by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1400" b="1" dirty="0" smtClean="0">
                          <a:effectLst/>
                        </a:rPr>
                        <a:t>Usage</a:t>
                      </a:r>
                      <a:endParaRPr lang="en-US" sz="1400" b="1" dirty="0">
                        <a:effectLst/>
                      </a:endParaRPr>
                    </a:p>
                  </a:txBody>
                  <a:tcPr marL="76200" marR="76200" marT="53340" marB="53340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13634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dirty="0">
                          <a:effectLst/>
                        </a:rPr>
                        <a:t>Telephony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IPhoneStateListener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notifies Sms_service if phone status is SIM_STATE_READY or </a:t>
                      </a: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SIM_STATE_LOADED</a:t>
                      </a:r>
                      <a:endParaRPr lang="en-US" sz="1600">
                        <a:effectLst/>
                      </a:endParaRP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solidFill>
                            <a:srgbClr val="003366"/>
                          </a:solidFill>
                          <a:effectLst/>
                        </a:rPr>
                        <a:t>onInternalSimStateChanged</a:t>
                      </a:r>
                      <a:endParaRPr lang="en-US" sz="1600">
                        <a:effectLst/>
                      </a:endParaRP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SMSManagerService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effectLst/>
                        </a:rPr>
                        <a:t>SMS-Service creates an instance of telephony. </a:t>
                      </a:r>
                      <a:r>
                        <a:rPr lang="en-US" sz="1600" dirty="0">
                          <a:solidFill>
                            <a:srgbClr val="D4D4D4"/>
                          </a:solidFill>
                          <a:effectLst/>
                        </a:rPr>
                        <a:t>   </a:t>
                      </a:r>
                      <a:r>
                        <a:rPr lang="en-US" sz="1600" dirty="0">
                          <a:solidFill>
                            <a:srgbClr val="003366"/>
                          </a:solidFill>
                          <a:effectLst/>
                        </a:rPr>
                        <a:t> </a:t>
                      </a:r>
                      <a:endParaRPr lang="en-US" sz="1600" dirty="0" smtClean="0">
                        <a:effectLst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telephony pass phone status to </a:t>
                      </a:r>
                      <a:r>
                        <a:rPr lang="en-US" sz="1600" dirty="0" err="1" smtClean="0">
                          <a:effectLst/>
                        </a:rPr>
                        <a:t>PhoneStateListerner</a:t>
                      </a:r>
                      <a:r>
                        <a:rPr lang="en-US" sz="1600" dirty="0" smtClean="0">
                          <a:effectLst/>
                        </a:rPr>
                        <a:t>   =&gt; </a:t>
                      </a:r>
                      <a:r>
                        <a:rPr lang="en-US" sz="1600" dirty="0" err="1" smtClean="0">
                          <a:solidFill>
                            <a:srgbClr val="003366"/>
                          </a:solidFill>
                          <a:effectLst/>
                        </a:rPr>
                        <a:t>onInternalSimStateChanged</a:t>
                      </a:r>
                      <a:r>
                        <a:rPr lang="en-US" sz="1600" dirty="0" smtClean="0">
                          <a:solidFill>
                            <a:srgbClr val="003366"/>
                          </a:solidFill>
                          <a:effectLst/>
                        </a:rPr>
                        <a:t> is invoked =&gt; SMS service get new IMEI, EUICCI</a:t>
                      </a:r>
                      <a:endParaRPr lang="en-US" sz="1600" dirty="0" smtClean="0">
                        <a:effectLst/>
                      </a:endParaRP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24209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Telephony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ISmsService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effectLst/>
                        </a:rPr>
                        <a:t>allows Sms_service to invoke telephony api to send sms messages.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sendData(</a:t>
                      </a:r>
                    </a:p>
                    <a:p>
                      <a:pPr algn="l" fontAlgn="t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</a:rPr>
                        <a:t>destAddr, scAddr, destPort, bytes,  length, &lt;ISmsSendCallback&gt; &amp;callback, cbMsgId, retryNum)</a:t>
                      </a:r>
                      <a:endParaRPr lang="en-US" sz="1600">
                        <a:effectLst/>
                      </a:endParaRPr>
                    </a:p>
                    <a:p>
                      <a:pPr algn="l" fontAlgn="t"/>
                      <a:r>
                        <a:rPr lang="en-US" sz="1600">
                          <a:effectLst/>
                        </a:rPr>
                        <a:t>sendText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Telephony</a:t>
                      </a: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>
                          <a:effectLst/>
                        </a:rPr>
                        <a:t>Sms</a:t>
                      </a:r>
                      <a:r>
                        <a:rPr lang="en-US" sz="1600" dirty="0">
                          <a:effectLst/>
                        </a:rPr>
                        <a:t>-Service start </a:t>
                      </a:r>
                      <a:r>
                        <a:rPr lang="en-US" sz="1600" dirty="0" err="1">
                          <a:effectLst/>
                        </a:rPr>
                        <a:t>ISmsService</a:t>
                      </a:r>
                      <a:r>
                        <a:rPr lang="en-US" sz="1600" dirty="0">
                          <a:effectLst/>
                        </a:rPr>
                        <a:t> to invoke </a:t>
                      </a:r>
                      <a:r>
                        <a:rPr lang="en-US" sz="1600" dirty="0" err="1">
                          <a:effectLst/>
                        </a:rPr>
                        <a:t>ISmsService</a:t>
                      </a:r>
                      <a:r>
                        <a:rPr lang="en-US" sz="1600" dirty="0">
                          <a:effectLst/>
                        </a:rPr>
                        <a:t> API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effectLst/>
                        </a:rPr>
                        <a:t>After </a:t>
                      </a:r>
                      <a:r>
                        <a:rPr lang="en-US" sz="1600" dirty="0">
                          <a:effectLst/>
                        </a:rPr>
                        <a:t>encrypting </a:t>
                      </a:r>
                      <a:r>
                        <a:rPr lang="en-US" sz="1600" dirty="0" err="1">
                          <a:effectLst/>
                        </a:rPr>
                        <a:t>sms</a:t>
                      </a:r>
                      <a:r>
                        <a:rPr lang="en-US" sz="1600" dirty="0">
                          <a:effectLst/>
                        </a:rPr>
                        <a:t> message and </a:t>
                      </a:r>
                      <a:r>
                        <a:rPr lang="en-US" sz="1600" dirty="0" err="1">
                          <a:effectLst/>
                        </a:rPr>
                        <a:t>wraping</a:t>
                      </a:r>
                      <a:r>
                        <a:rPr lang="en-US" sz="1600" dirty="0">
                          <a:effectLst/>
                        </a:rPr>
                        <a:t> up the message in </a:t>
                      </a:r>
                      <a:r>
                        <a:rPr lang="en-US" sz="1600" dirty="0" err="1">
                          <a:effectLst/>
                        </a:rPr>
                        <a:t>ByteArray</a:t>
                      </a:r>
                      <a:r>
                        <a:rPr lang="en-US" sz="1600" dirty="0">
                          <a:effectLst/>
                        </a:rPr>
                        <a:t>, </a:t>
                      </a:r>
                      <a:r>
                        <a:rPr lang="en-US" sz="1600" dirty="0" err="1">
                          <a:effectLst/>
                        </a:rPr>
                        <a:t>Sms</a:t>
                      </a:r>
                      <a:r>
                        <a:rPr lang="en-US" sz="1600" dirty="0">
                          <a:effectLst/>
                        </a:rPr>
                        <a:t>-service requests </a:t>
                      </a:r>
                      <a:r>
                        <a:rPr lang="en-US" sz="1600" dirty="0" err="1">
                          <a:effectLst/>
                        </a:rPr>
                        <a:t>sendData</a:t>
                      </a:r>
                      <a:r>
                        <a:rPr lang="en-US" sz="1600" dirty="0">
                          <a:effectLst/>
                        </a:rPr>
                        <a:t>/</a:t>
                      </a:r>
                      <a:r>
                        <a:rPr lang="en-US" sz="1600" dirty="0" err="1">
                          <a:effectLst/>
                        </a:rPr>
                        <a:t>sendText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api</a:t>
                      </a:r>
                      <a:endParaRPr lang="en-US" sz="1600" dirty="0">
                        <a:effectLst/>
                      </a:endParaRPr>
                    </a:p>
                  </a:txBody>
                  <a:tcPr marL="23269" marR="23269" marT="16289" marB="16289">
                    <a:lnL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13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4754</TotalTime>
  <Words>1922</Words>
  <Application>Microsoft Office PowerPoint</Application>
  <PresentationFormat>Widescreen</PresentationFormat>
  <Paragraphs>425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Wingdings</vt:lpstr>
      <vt:lpstr>Office Theme</vt:lpstr>
      <vt:lpstr>TBOX-19MC </vt:lpstr>
      <vt:lpstr>Agenda:</vt:lpstr>
      <vt:lpstr>Please see more details at: http://collab.lge.com/main/display/~minh.pham/5.+TBOX-19MC</vt:lpstr>
      <vt:lpstr>Overview of project architecture &amp; Module features</vt:lpstr>
      <vt:lpstr>Project components</vt:lpstr>
      <vt:lpstr>SMS Service context</vt:lpstr>
      <vt:lpstr>Sms-Service Architecture</vt:lpstr>
      <vt:lpstr>Interfaces</vt:lpstr>
      <vt:lpstr>Interfaces</vt:lpstr>
      <vt:lpstr>Interfaces</vt:lpstr>
      <vt:lpstr>Some “utility classes”</vt:lpstr>
      <vt:lpstr>Main Features</vt:lpstr>
      <vt:lpstr>Main Features</vt:lpstr>
      <vt:lpstr>Generating Encryption Key</vt:lpstr>
      <vt:lpstr>Generating Key</vt:lpstr>
      <vt:lpstr>HLD sequence for Generating Keys</vt:lpstr>
      <vt:lpstr>Sending Message</vt:lpstr>
      <vt:lpstr>Actors that request SMS to send messages</vt:lpstr>
      <vt:lpstr>SMS Format for sent messages</vt:lpstr>
      <vt:lpstr>Send Text Message HLD</vt:lpstr>
      <vt:lpstr>Step 1: How applications deliver SMS and request to SMS-Service</vt:lpstr>
      <vt:lpstr>Step 3: How applications receive callback after sending SMS:</vt:lpstr>
      <vt:lpstr>Step 7: Sending and Making SMS Format for sent messages</vt:lpstr>
      <vt:lpstr>Step 10: Encrypting SMS messages</vt:lpstr>
      <vt:lpstr>Log Reading</vt:lpstr>
      <vt:lpstr>Other RS for “send SMS feature”</vt:lpstr>
      <vt:lpstr>Receving message</vt:lpstr>
      <vt:lpstr>Shoulder tap SMS: receiving msg from TSP</vt:lpstr>
      <vt:lpstr>Receiving Text Message HLD</vt:lpstr>
      <vt:lpstr>Step 1: how apps register to receive msg from SMS-Service</vt:lpstr>
      <vt:lpstr>Step 1: how apps register to receive msg from SMS-Service</vt:lpstr>
      <vt:lpstr>Step 2: How Sms-Service receives msg from Telephony</vt:lpstr>
      <vt:lpstr>Step 2: How Sms-Service receives msg from Telephony</vt:lpstr>
      <vt:lpstr>SMS Format for Received Messages</vt:lpstr>
      <vt:lpstr>SMS Format for Received Messages</vt:lpstr>
      <vt:lpstr>Step 12: Handling messages from Telephony</vt:lpstr>
      <vt:lpstr>Step 16-19: Decrypting message sequence</vt:lpstr>
      <vt:lpstr>Log Reading</vt:lpstr>
      <vt:lpstr>Other RS for “receive SMS feature”</vt:lpstr>
      <vt:lpstr>Other RS for “receive SMS feature”</vt:lpstr>
      <vt:lpstr>Summary</vt:lpstr>
      <vt:lpstr>Process at Telephony Size</vt:lpstr>
      <vt:lpstr>Telephony Component</vt:lpstr>
      <vt:lpstr>Telephony::sendData</vt:lpstr>
      <vt:lpstr>Telephony::sendData</vt:lpstr>
      <vt:lpstr>SMS-SUBMIT (MO SMS msgs)</vt:lpstr>
      <vt:lpstr>telephonyMultipartData</vt:lpstr>
      <vt:lpstr>Summary</vt:lpstr>
      <vt:lpstr>Last words…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TBOX-19MC</dc:title>
  <dc:creator>MINH NGOC PHAM/LGEVH VS FUNCTIONAL TECHNOLOGY 1(minh.pham@lge.com)</dc:creator>
  <cp:lastModifiedBy>MINH NGOC PHAM/LGEVH VS FUNCTIONAL TECHNOLOGY 1(minh.pham@lge.com)</cp:lastModifiedBy>
  <cp:revision>61</cp:revision>
  <dcterms:created xsi:type="dcterms:W3CDTF">2021-11-30T03:01:20Z</dcterms:created>
  <dcterms:modified xsi:type="dcterms:W3CDTF">2022-01-11T06:57:45Z</dcterms:modified>
</cp:coreProperties>
</file>